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256" r:id="rId2"/>
    <p:sldId id="293" r:id="rId3"/>
    <p:sldId id="277" r:id="rId4"/>
    <p:sldId id="265" r:id="rId5"/>
    <p:sldId id="354" r:id="rId6"/>
    <p:sldId id="278" r:id="rId7"/>
    <p:sldId id="279" r:id="rId8"/>
    <p:sldId id="280" r:id="rId9"/>
    <p:sldId id="339" r:id="rId10"/>
    <p:sldId id="340" r:id="rId11"/>
    <p:sldId id="341" r:id="rId12"/>
    <p:sldId id="269" r:id="rId13"/>
    <p:sldId id="329" r:id="rId14"/>
    <p:sldId id="324" r:id="rId15"/>
    <p:sldId id="328" r:id="rId16"/>
    <p:sldId id="325" r:id="rId17"/>
    <p:sldId id="281" r:id="rId18"/>
    <p:sldId id="304" r:id="rId19"/>
    <p:sldId id="305" r:id="rId20"/>
    <p:sldId id="306" r:id="rId21"/>
    <p:sldId id="288" r:id="rId22"/>
    <p:sldId id="282" r:id="rId23"/>
    <p:sldId id="287" r:id="rId24"/>
    <p:sldId id="286" r:id="rId25"/>
    <p:sldId id="285" r:id="rId26"/>
    <p:sldId id="289" r:id="rId27"/>
    <p:sldId id="290" r:id="rId28"/>
    <p:sldId id="291" r:id="rId29"/>
    <p:sldId id="358" r:id="rId30"/>
    <p:sldId id="369" r:id="rId31"/>
    <p:sldId id="294" r:id="rId32"/>
    <p:sldId id="295" r:id="rId33"/>
    <p:sldId id="347" r:id="rId34"/>
    <p:sldId id="299" r:id="rId35"/>
    <p:sldId id="344" r:id="rId36"/>
    <p:sldId id="360" r:id="rId37"/>
    <p:sldId id="361" r:id="rId38"/>
    <p:sldId id="296" r:id="rId39"/>
    <p:sldId id="345" r:id="rId40"/>
    <p:sldId id="346" r:id="rId41"/>
    <p:sldId id="362" r:id="rId42"/>
    <p:sldId id="298" r:id="rId43"/>
    <p:sldId id="364" r:id="rId44"/>
    <p:sldId id="300" r:id="rId45"/>
    <p:sldId id="359" r:id="rId46"/>
    <p:sldId id="371" r:id="rId47"/>
    <p:sldId id="303" r:id="rId48"/>
    <p:sldId id="363" r:id="rId49"/>
    <p:sldId id="301" r:id="rId50"/>
    <p:sldId id="365" r:id="rId51"/>
    <p:sldId id="374" r:id="rId52"/>
    <p:sldId id="302" r:id="rId53"/>
    <p:sldId id="342" r:id="rId54"/>
    <p:sldId id="343" r:id="rId55"/>
    <p:sldId id="323" r:id="rId56"/>
    <p:sldId id="366" r:id="rId57"/>
    <p:sldId id="367" r:id="rId58"/>
    <p:sldId id="368" r:id="rId59"/>
    <p:sldId id="372" r:id="rId60"/>
    <p:sldId id="373" r:id="rId6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6332" autoAdjust="0"/>
  </p:normalViewPr>
  <p:slideViewPr>
    <p:cSldViewPr>
      <p:cViewPr varScale="1">
        <p:scale>
          <a:sx n="56" d="100"/>
          <a:sy n="56" d="100"/>
        </p:scale>
        <p:origin x="-9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4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/>
            </a:lvl1pPr>
          </a:lstStyle>
          <a:p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/>
            </a:lvl1pPr>
          </a:lstStyle>
          <a:p>
            <a:fld id="{8E74F0D5-8814-4364-9013-83B5A21931D5}" type="datetimeFigureOut">
              <a:rPr lang="en-US"/>
              <a:pPr/>
              <a:t>8/27/2009</a:t>
            </a:fld>
            <a:endParaRPr lang="en-U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/>
            </a:lvl1pPr>
          </a:lstStyle>
          <a:p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/>
            </a:lvl1pPr>
          </a:lstStyle>
          <a:p>
            <a:fld id="{9036EB8E-AE92-445C-A82D-1721C06D97C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FD480C9-2690-4A78-B813-E9927AC49313}" type="datetimeFigureOut">
              <a:rPr lang="en-US"/>
              <a:pPr/>
              <a:t>8/27/2009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611D78B7-0CFE-45F3-87CE-29E805319C8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Mobile Phone and Sat. Phone might be more variable than exponential,</a:t>
            </a:r>
          </a:p>
          <a:p>
            <a:r>
              <a:rPr lang="en-US" dirty="0" smtClean="0"/>
              <a:t>Dial-up and credit-card verification would </a:t>
            </a:r>
            <a:r>
              <a:rPr lang="en-US" dirty="0" smtClean="0"/>
              <a:t>be </a:t>
            </a:r>
            <a:r>
              <a:rPr lang="en-US" dirty="0" smtClean="0"/>
              <a:t>less variable than exponential, nearly deterministic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Mobile phone: 56 channels/cell for old analog technology (FDMA,</a:t>
            </a:r>
            <a:r>
              <a:rPr lang="en-US" baseline="0" dirty="0" smtClean="0"/>
              <a:t> 1G)</a:t>
            </a:r>
            <a:r>
              <a:rPr lang="en-US" dirty="0" smtClean="0"/>
              <a:t>,</a:t>
            </a:r>
          </a:p>
          <a:p>
            <a:r>
              <a:rPr lang="en-US" dirty="0" smtClean="0"/>
              <a:t> 3 times that (168)</a:t>
            </a:r>
            <a:r>
              <a:rPr lang="en-US" baseline="0" dirty="0" smtClean="0"/>
              <a:t> for TDMA 2G, </a:t>
            </a:r>
          </a:p>
          <a:p>
            <a:r>
              <a:rPr lang="en-US" baseline="0" dirty="0" smtClean="0"/>
              <a:t>8-10 times FDMA for CDMA 2G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Expect it to be mildly negative,</a:t>
            </a:r>
          </a:p>
          <a:p>
            <a:r>
              <a:rPr lang="en-US" dirty="0" smtClean="0"/>
              <a:t>But it’s large and positive for low retrial </a:t>
            </a:r>
            <a:r>
              <a:rPr lang="en-US" dirty="0" smtClean="0"/>
              <a:t>rates</a:t>
            </a:r>
          </a:p>
          <a:p>
            <a:endParaRPr lang="en-US" dirty="0" smtClean="0"/>
          </a:p>
          <a:p>
            <a:r>
              <a:rPr lang="en-US" dirty="0" smtClean="0"/>
              <a:t>Perhaps the % error does go back to zero for retrial rates below the</a:t>
            </a:r>
            <a:br>
              <a:rPr lang="en-US" dirty="0" smtClean="0"/>
            </a:br>
            <a:r>
              <a:rPr lang="en-US" dirty="0" smtClean="0"/>
              <a:t>lowest on this graph, </a:t>
            </a:r>
            <a:r>
              <a:rPr lang="en-US" dirty="0" err="1" smtClean="0"/>
              <a:t>rr</a:t>
            </a:r>
            <a:r>
              <a:rPr lang="en-US" dirty="0" smtClean="0"/>
              <a:t>=0.1</a:t>
            </a:r>
            <a:br>
              <a:rPr lang="en-US" dirty="0" smtClean="0"/>
            </a:br>
            <a:r>
              <a:rPr lang="en-US" dirty="0" smtClean="0"/>
              <a:t>We tried 0.01 and 0.001 and saw the % error stays at about 36% for Lo and 10% for P(delay)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RetRate</a:t>
            </a:r>
            <a:r>
              <a:rPr lang="en-US" dirty="0" smtClean="0"/>
              <a:t>        Lo        </a:t>
            </a:r>
            <a:r>
              <a:rPr lang="en-US" dirty="0" err="1" smtClean="0"/>
              <a:t>StdErr</a:t>
            </a:r>
            <a:r>
              <a:rPr lang="en-US" dirty="0" smtClean="0"/>
              <a:t>        </a:t>
            </a:r>
            <a:r>
              <a:rPr lang="en-US" dirty="0" err="1" smtClean="0"/>
              <a:t>Exp.Lo</a:t>
            </a:r>
            <a:r>
              <a:rPr lang="en-US" dirty="0" smtClean="0"/>
              <a:t> %</a:t>
            </a:r>
            <a:r>
              <a:rPr lang="en-US" dirty="0" err="1" smtClean="0"/>
              <a:t>difffromExp</a:t>
            </a:r>
            <a:r>
              <a:rPr lang="en-US" dirty="0" smtClean="0"/>
              <a:t>        </a:t>
            </a:r>
            <a:r>
              <a:rPr lang="en-US" dirty="0" err="1" smtClean="0"/>
              <a:t>StdErr</a:t>
            </a:r>
            <a:r>
              <a:rPr lang="en-US" dirty="0" smtClean="0"/>
              <a:t> of %</a:t>
            </a:r>
            <a:br>
              <a:rPr lang="en-US" dirty="0" smtClean="0"/>
            </a:br>
            <a:r>
              <a:rPr lang="en-US" dirty="0" smtClean="0"/>
              <a:t>0.001        1932.0        3.3        1414.9        36.5        9.1</a:t>
            </a:r>
            <a:br>
              <a:rPr lang="en-US" dirty="0" smtClean="0"/>
            </a:br>
            <a:r>
              <a:rPr lang="en-US" dirty="0" smtClean="0"/>
              <a:t>0.01        194.8        0.8        142.4        36.8        2.3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RetRate</a:t>
            </a:r>
            <a:r>
              <a:rPr lang="en-US" dirty="0" smtClean="0"/>
              <a:t>        pd        </a:t>
            </a:r>
            <a:r>
              <a:rPr lang="en-US" dirty="0" err="1" smtClean="0"/>
              <a:t>StdErr</a:t>
            </a:r>
            <a:r>
              <a:rPr lang="en-US" dirty="0" smtClean="0"/>
              <a:t>                </a:t>
            </a:r>
            <a:r>
              <a:rPr lang="en-US" dirty="0" err="1" smtClean="0"/>
              <a:t>Exp.Pd</a:t>
            </a:r>
            <a:r>
              <a:rPr lang="en-US" dirty="0" smtClean="0"/>
              <a:t>        %</a:t>
            </a:r>
            <a:r>
              <a:rPr lang="en-US" dirty="0" err="1" smtClean="0"/>
              <a:t>difffromExp</a:t>
            </a:r>
            <a:r>
              <a:rPr lang="en-US" dirty="0" smtClean="0"/>
              <a:t>        </a:t>
            </a:r>
            <a:r>
              <a:rPr lang="en-US" dirty="0" err="1" smtClean="0"/>
              <a:t>StdErr</a:t>
            </a:r>
            <a:r>
              <a:rPr lang="en-US" dirty="0" smtClean="0"/>
              <a:t> of %</a:t>
            </a:r>
            <a:br>
              <a:rPr lang="en-US" dirty="0" smtClean="0"/>
            </a:br>
            <a:r>
              <a:rPr lang="en-US" dirty="0" smtClean="0"/>
              <a:t>0.001        0.149123529        0.00017                0.13581        9.8        0.0018</a:t>
            </a:r>
            <a:br>
              <a:rPr lang="en-US" dirty="0" smtClean="0"/>
            </a:br>
            <a:r>
              <a:rPr lang="en-US" dirty="0" smtClean="0"/>
              <a:t>0.01        0.150076471        0.00042                0.13620        10.2        0.0042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48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It’s getting worse</a:t>
            </a:r>
            <a:r>
              <a:rPr lang="en-US" dirty="0" smtClean="0"/>
              <a:t>!</a:t>
            </a:r>
          </a:p>
          <a:p>
            <a:endParaRPr lang="en-US" dirty="0" smtClean="0"/>
          </a:p>
          <a:p>
            <a:r>
              <a:rPr lang="en-US" dirty="0" smtClean="0"/>
              <a:t>Let’s look at Pr(delay)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Each cell is independent of all other cells.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This is realistic in some cases: some devices set to retry rapidly, others slowly.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So, deterministic retrials = both PRT and SSRT</a:t>
            </a:r>
          </a:p>
          <a:p>
            <a:r>
              <a:rPr lang="en-US" smtClean="0"/>
              <a:t>Which is the more important effect?</a:t>
            </a:r>
          </a:p>
          <a:p>
            <a:endParaRPr lang="en-US" smtClean="0"/>
          </a:p>
          <a:p>
            <a:r>
              <a:rPr lang="en-US" smtClean="0"/>
              <a:t>Of course, there are other ways to interpolate between M and D retrials.</a:t>
            </a:r>
          </a:p>
          <a:p>
            <a:r>
              <a:rPr lang="en-US" smtClean="0"/>
              <a:t>The most obvious: everything still IID, but non-Exponential (e.g. Gamma or Weibull)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58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Now we see that effect at low retrial rates.</a:t>
            </a:r>
          </a:p>
          <a:p>
            <a:r>
              <a:rPr lang="en-US" smtClean="0"/>
              <a:t>Larger errorbars: retrial rate is effectively determined by the first column in the previous table.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We used Weibull retrial times because they are faster to simulate than Gamma/Erlangs.</a:t>
            </a:r>
          </a:p>
          <a:p>
            <a:r>
              <a:rPr lang="en-US" smtClean="0"/>
              <a:t>Need CV of 1/10 to see the curve go positive,</a:t>
            </a:r>
          </a:p>
          <a:p>
            <a:r>
              <a:rPr lang="en-US" smtClean="0"/>
              <a:t>Need CV of 1/100 to see strong effect.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0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Knuth, page 403</a:t>
            </a:r>
          </a:p>
          <a:p>
            <a:r>
              <a:rPr lang="en-US" smtClean="0"/>
              <a:t>Ball calls it the Generalized Exponential (GE) distribution; Ward Whitt calls it the H2* distribution.</a:t>
            </a:r>
          </a:p>
          <a:p>
            <a:r>
              <a:rPr lang="en-US" smtClean="0"/>
              <a:t>We use the two highlighted distributions here.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05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2-phase Coxian distribution, with parameters determined by Marie’s formulas to match desired first and second moments.</a:t>
            </a:r>
          </a:p>
          <a:p>
            <a:r>
              <a:rPr lang="en-US" smtClean="0"/>
              <a:t>Marie’s formulas were given in A.O. Allen’s book.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Here is a sample path of a simulated system.  12 servers (note the green curve tops out at 12).</a:t>
            </a:r>
          </a:p>
          <a:p>
            <a:r>
              <a:rPr lang="en-US" smtClean="0"/>
              <a:t>We often have people in orbit even though some servers are free (point to examples).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1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Cox-Marie distribution at low CV values has large entries in the PH CTMC matrix.</a:t>
            </a:r>
          </a:p>
          <a:p>
            <a:r>
              <a:rPr lang="en-US" smtClean="0"/>
              <a:t>This causes severe ill-conditioning in the CTMC for the whole retrial queue.</a:t>
            </a:r>
          </a:p>
          <a:p>
            <a:r>
              <a:rPr lang="en-US" smtClean="0"/>
              <a:t>Here we can see them via their effect on the PDF and CDF: the large (negative) values.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17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We chose to make the 3rd moment match the 3rd moment of a Gamma with the same mean and SCV.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71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We chose to make the 3rd moment match the 3rd moment of a Gamma with the same mean and SCV.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2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We chose to make the 3rd moment match the 3rd moment of a Gamma with the same mean and SCV.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02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Hard to see here, but the PDF dips negative between roughly t=3 and t=4.</a:t>
            </a:r>
          </a:p>
          <a:p>
            <a:endParaRPr lang="en-US" dirty="0" smtClean="0"/>
          </a:p>
          <a:p>
            <a:r>
              <a:rPr lang="en-US" dirty="0" smtClean="0"/>
              <a:t>There seems to be a bound of -2 on how low the PDF goes.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12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This allows us to essentially ignore the instantaneous retrials, and consider only how many people are in phase 1 of orbit,</a:t>
            </a:r>
          </a:p>
          <a:p>
            <a:r>
              <a:rPr lang="en-US" smtClean="0"/>
              <a:t>Converting it to a simple exponential-retrial model with longer retrial times [slower rates] (if SCV&gt;1) or shorter retrial times [faster rates] (if SCV&lt;1)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32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This allows us to essentially ignore the instantaneous retrials, and consider only how many people are in phase 1 of orbit,</a:t>
            </a:r>
          </a:p>
          <a:p>
            <a:r>
              <a:rPr lang="en-US" smtClean="0"/>
              <a:t>Converting it to a simple exponential-retrial model with longer retrial times [slower rates] (if SCV&gt;1) or shorter retrial times [faster rates] (if SCV&lt;1)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For any given mean and SCV, has the smallest possible 3</a:t>
            </a:r>
            <a:r>
              <a:rPr lang="en-US" baseline="30000" smtClean="0"/>
              <a:t>rd</a:t>
            </a:r>
            <a:r>
              <a:rPr lang="en-US" smtClean="0"/>
              <a:t> moment among all H2 distributions.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63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We used Weibull retrial times because they are faster to simulate than Gamma/Erlangs.</a:t>
            </a:r>
          </a:p>
          <a:p>
            <a:r>
              <a:rPr lang="en-US" smtClean="0"/>
              <a:t>Need CV of 1/10 to see the curve go positive,</a:t>
            </a:r>
          </a:p>
          <a:p>
            <a:r>
              <a:rPr lang="en-US" smtClean="0"/>
              <a:t>Need CV of 1/100 to see strong effect.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Ross will present the simulation results,</a:t>
            </a:r>
          </a:p>
          <a:p>
            <a:r>
              <a:rPr lang="en-US" smtClean="0"/>
              <a:t>Livingston and Ballentine will present the Markov results.</a:t>
            </a:r>
          </a:p>
          <a:p>
            <a:r>
              <a:rPr lang="en-US" smtClean="0"/>
              <a:t>Our focus is not on computation methods, but on numeric results.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Why exponential service?  We looked at non-exponential service earlier, and the results were not as interesting</a:t>
            </a:r>
          </a:p>
          <a:p>
            <a:r>
              <a:rPr lang="en-US" smtClean="0"/>
              <a:t>Why no buffer?  Buffer interpolates between Retrial and Ordinary queue; we want to study retrials.</a:t>
            </a:r>
          </a:p>
          <a:p>
            <a:r>
              <a:rPr lang="en-US" smtClean="0"/>
              <a:t>Why perfect persistence?  Imperfect persistence interpolates between Retrial and Loss system; we want to study retrials.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Medium traffic, neither heavy-traffic nor light-traffic</a:t>
            </a:r>
          </a:p>
          <a:p>
            <a:r>
              <a:rPr lang="en-US" dirty="0" smtClean="0"/>
              <a:t>Quality-and-Efficiency Domain (QED), not QD (servers=1.1*traffic) or ED (servers=traffic + 10</a:t>
            </a:r>
            <a:r>
              <a:rPr lang="en-US" dirty="0" smtClean="0"/>
              <a:t>)</a:t>
            </a:r>
          </a:p>
          <a:p>
            <a:r>
              <a:rPr lang="en-US" dirty="0" smtClean="0"/>
              <a:t>Another name for QED is the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Halfin</a:t>
            </a:r>
            <a:r>
              <a:rPr lang="en-US" baseline="0" dirty="0" smtClean="0"/>
              <a:t>-Whitt regime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Very nearly linear in sqrt(traffic), just like Erlang-C systems</a:t>
            </a:r>
          </a:p>
          <a:p>
            <a:r>
              <a:rPr lang="en-US" smtClean="0"/>
              <a:t>Circles at the bottom are the Erlang-C Lq values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Wo decays as 1/sqrt(traffic), just like Erlang-C</a:t>
            </a:r>
          </a:p>
          <a:p>
            <a:r>
              <a:rPr lang="en-US" smtClean="0"/>
              <a:t>Circles at the bottom are Erlang-C Wq values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Circles on the top curve are the Erlang-C P(delay)</a:t>
            </a:r>
          </a:p>
          <a:p>
            <a:r>
              <a:rPr lang="en-US" smtClean="0"/>
              <a:t>Squares/blocks on the bottom curve are the Erlang-B blocking prob. (not adjusted for RTA/RASTA)</a:t>
            </a:r>
          </a:p>
          <a:p>
            <a:r>
              <a:rPr lang="en-US" smtClean="0"/>
              <a:t> All later graphs would look like these, so instead we graph % difference from Exponential (via CTMC, not simulation)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Expect to see this for Lo or Pd, etc.</a:t>
            </a:r>
          </a:p>
          <a:p>
            <a:pPr>
              <a:spcBef>
                <a:spcPct val="0"/>
              </a:spcBef>
            </a:pPr>
            <a:r>
              <a:rPr lang="en-US" smtClean="0"/>
              <a:t>Decays to zero for high retrial rates (acts like queue with Service In Random Order)</a:t>
            </a:r>
          </a:p>
          <a:p>
            <a:pPr>
              <a:spcBef>
                <a:spcPct val="0"/>
              </a:spcBef>
            </a:pPr>
            <a:r>
              <a:rPr lang="en-US" smtClean="0"/>
              <a:t>Decays to zero for low retrial rates (if retrial times are long, distribution won’t matter since system reaches steady-state while you’re in orbit)</a:t>
            </a:r>
          </a:p>
          <a:p>
            <a:pPr>
              <a:spcBef>
                <a:spcPct val="0"/>
              </a:spcBef>
            </a:pPr>
            <a:r>
              <a:rPr lang="en-US" smtClean="0"/>
              <a:t>Our main question was: how high is this peak? (that is, worst-case scenario)</a:t>
            </a:r>
          </a:p>
          <a:p>
            <a:pPr>
              <a:spcBef>
                <a:spcPct val="0"/>
              </a:spcBef>
            </a:pPr>
            <a:r>
              <a:rPr lang="en-US" smtClean="0"/>
              <a:t>Other questions: How quickly does the % diff decay as retrial rate increases?</a:t>
            </a:r>
          </a:p>
          <a:p>
            <a:pPr>
              <a:spcBef>
                <a:spcPct val="0"/>
              </a:spcBef>
            </a:pPr>
            <a:r>
              <a:rPr lang="en-US" smtClean="0"/>
              <a:t>As retrial rate decreases, is % diff  convex, concave, linear?</a:t>
            </a:r>
          </a:p>
          <a:p>
            <a:endParaRPr lang="en-US" smtClean="0"/>
          </a:p>
          <a:p>
            <a:r>
              <a:rPr lang="en-US" smtClean="0"/>
              <a:t>Let’s look at the % difference in Lo for Deterministic retrials vs. exponential retrials.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B85DE-2DA0-4987-B2CF-C2F013ED2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EC57F-2265-4CF2-BDB4-D042E7D2B7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73C66-F6DF-4587-98E2-87B5A8DBDC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4342E-D773-43B8-BA8D-ACA3431463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9525B-A666-4C7E-84C8-AC14F2560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8023D-BD2C-4E3B-A6E0-E9D4745C7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84001-BDE1-47A3-8723-35A511989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EDF2E-46F7-42EF-BF93-62F35F0C65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C6FF6-44E0-4409-83AC-1538320D62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2B362-0D30-4E68-A166-FC7721E23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CCB6B-2390-43F1-BF48-168AEF1F8C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B21DE-828D-4F68-A16B-9530CEC23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BB2A3-2347-4E23-B393-124898CE2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15ACC-CACE-4656-B909-F1B1FD9C2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93053CE-D878-4D12-B370-2784307DC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mailto:dlubke@emich.edu" TargetMode="External"/><Relationship Id="rId2" Type="http://schemas.openxmlformats.org/officeDocument/2006/relationships/hyperlink" Target="mailto:andrew.ross@emich.edu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knballentine@emich.edu" TargetMode="External"/><Relationship Id="rId4" Type="http://schemas.openxmlformats.org/officeDocument/2006/relationships/hyperlink" Target="mailto:alivings@emich.edu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Low-Variance Retrial Times in a Multiserver Queueing Model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286000"/>
            <a:ext cx="7924800" cy="1752600"/>
          </a:xfrm>
        </p:spPr>
        <p:txBody>
          <a:bodyPr/>
          <a:lstStyle/>
          <a:p>
            <a:pPr eaLnBrk="1" hangingPunct="1"/>
            <a:r>
              <a:rPr lang="en-US" smtClean="0"/>
              <a:t>Prof. Andrew Ross, David Lubke, </a:t>
            </a:r>
          </a:p>
          <a:p>
            <a:pPr eaLnBrk="1" hangingPunct="1"/>
            <a:r>
              <a:rPr lang="en-US" smtClean="0"/>
              <a:t>Andrew Livingston, Katherine Ballentine </a:t>
            </a:r>
            <a:endParaRPr lang="en-US" sz="2400" smtClean="0"/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Eastern Michigan University,</a:t>
            </a:r>
          </a:p>
          <a:p>
            <a:pPr eaLnBrk="1" hangingPunct="1"/>
            <a:r>
              <a:rPr lang="en-US" sz="2400" smtClean="0"/>
              <a:t>Ypsilanti, Michigan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CanQueue 2009, Univ. of Windsor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</a:t>
            </a:r>
            <a:r>
              <a:rPr lang="en-US" baseline="-25000" smtClean="0"/>
              <a:t>o</a:t>
            </a:r>
            <a:r>
              <a:rPr lang="en-US" smtClean="0"/>
              <a:t> as system grows</a:t>
            </a:r>
          </a:p>
        </p:txBody>
      </p:sp>
      <p:sp>
        <p:nvSpPr>
          <p:cNvPr id="140293" name="AutoShape 5"/>
          <p:cNvSpPr>
            <a:spLocks noChangeAspect="1" noChangeArrowheads="1" noTextEdit="1"/>
          </p:cNvSpPr>
          <p:nvPr/>
        </p:nvSpPr>
        <p:spPr bwMode="auto">
          <a:xfrm>
            <a:off x="838200" y="1295400"/>
            <a:ext cx="7315200" cy="5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295" name="Rectangle 7"/>
          <p:cNvSpPr>
            <a:spLocks noChangeArrowheads="1"/>
          </p:cNvSpPr>
          <p:nvPr/>
        </p:nvSpPr>
        <p:spPr bwMode="auto">
          <a:xfrm>
            <a:off x="1876425" y="1712913"/>
            <a:ext cx="5591175" cy="39481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296" name="Rectangle 8"/>
          <p:cNvSpPr>
            <a:spLocks noChangeArrowheads="1"/>
          </p:cNvSpPr>
          <p:nvPr/>
        </p:nvSpPr>
        <p:spPr bwMode="auto">
          <a:xfrm>
            <a:off x="1876425" y="1712913"/>
            <a:ext cx="5591175" cy="3948112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297" name="Line 9"/>
          <p:cNvSpPr>
            <a:spLocks noChangeShapeType="1"/>
          </p:cNvSpPr>
          <p:nvPr/>
        </p:nvSpPr>
        <p:spPr bwMode="auto">
          <a:xfrm>
            <a:off x="1876425" y="1712913"/>
            <a:ext cx="55911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298" name="Freeform 10"/>
          <p:cNvSpPr>
            <a:spLocks/>
          </p:cNvSpPr>
          <p:nvPr/>
        </p:nvSpPr>
        <p:spPr bwMode="auto">
          <a:xfrm>
            <a:off x="1876425" y="1712913"/>
            <a:ext cx="5591175" cy="3948112"/>
          </a:xfrm>
          <a:custGeom>
            <a:avLst/>
            <a:gdLst/>
            <a:ahLst/>
            <a:cxnLst>
              <a:cxn ang="0">
                <a:pos x="0" y="180"/>
              </a:cxn>
              <a:cxn ang="0">
                <a:pos x="253" y="180"/>
              </a:cxn>
              <a:cxn ang="0">
                <a:pos x="253" y="0"/>
              </a:cxn>
            </a:cxnLst>
            <a:rect l="0" t="0" r="r" b="b"/>
            <a:pathLst>
              <a:path w="253" h="180">
                <a:moveTo>
                  <a:pt x="0" y="180"/>
                </a:moveTo>
                <a:lnTo>
                  <a:pt x="253" y="180"/>
                </a:lnTo>
                <a:lnTo>
                  <a:pt x="253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299" name="Line 11"/>
          <p:cNvSpPr>
            <a:spLocks noChangeShapeType="1"/>
          </p:cNvSpPr>
          <p:nvPr/>
        </p:nvSpPr>
        <p:spPr bwMode="auto">
          <a:xfrm flipV="1">
            <a:off x="1876425" y="1712913"/>
            <a:ext cx="1588" cy="39481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00" name="Line 12"/>
          <p:cNvSpPr>
            <a:spLocks noChangeShapeType="1"/>
          </p:cNvSpPr>
          <p:nvPr/>
        </p:nvSpPr>
        <p:spPr bwMode="auto">
          <a:xfrm>
            <a:off x="1876425" y="5661025"/>
            <a:ext cx="55911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01" name="Line 13"/>
          <p:cNvSpPr>
            <a:spLocks noChangeShapeType="1"/>
          </p:cNvSpPr>
          <p:nvPr/>
        </p:nvSpPr>
        <p:spPr bwMode="auto">
          <a:xfrm flipV="1">
            <a:off x="1876425" y="1712913"/>
            <a:ext cx="1588" cy="39481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02" name="Line 14"/>
          <p:cNvSpPr>
            <a:spLocks noChangeShapeType="1"/>
          </p:cNvSpPr>
          <p:nvPr/>
        </p:nvSpPr>
        <p:spPr bwMode="auto">
          <a:xfrm flipV="1">
            <a:off x="1876425" y="5594350"/>
            <a:ext cx="1588" cy="666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03" name="Line 15"/>
          <p:cNvSpPr>
            <a:spLocks noChangeShapeType="1"/>
          </p:cNvSpPr>
          <p:nvPr/>
        </p:nvSpPr>
        <p:spPr bwMode="auto">
          <a:xfrm>
            <a:off x="1876425" y="1712913"/>
            <a:ext cx="1588" cy="42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04" name="Rectangle 16"/>
          <p:cNvSpPr>
            <a:spLocks noChangeArrowheads="1"/>
          </p:cNvSpPr>
          <p:nvPr/>
        </p:nvSpPr>
        <p:spPr bwMode="auto">
          <a:xfrm>
            <a:off x="1766888" y="5726113"/>
            <a:ext cx="23336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en-US"/>
          </a:p>
        </p:txBody>
      </p:sp>
      <p:sp>
        <p:nvSpPr>
          <p:cNvPr id="140305" name="Line 17"/>
          <p:cNvSpPr>
            <a:spLocks noChangeShapeType="1"/>
          </p:cNvSpPr>
          <p:nvPr/>
        </p:nvSpPr>
        <p:spPr bwMode="auto">
          <a:xfrm flipV="1">
            <a:off x="4660900" y="5594350"/>
            <a:ext cx="1588" cy="666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06" name="Line 18"/>
          <p:cNvSpPr>
            <a:spLocks noChangeShapeType="1"/>
          </p:cNvSpPr>
          <p:nvPr/>
        </p:nvSpPr>
        <p:spPr bwMode="auto">
          <a:xfrm>
            <a:off x="4660900" y="1712913"/>
            <a:ext cx="1588" cy="42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07" name="Rectangle 19"/>
          <p:cNvSpPr>
            <a:spLocks noChangeArrowheads="1"/>
          </p:cNvSpPr>
          <p:nvPr/>
        </p:nvSpPr>
        <p:spPr bwMode="auto">
          <a:xfrm>
            <a:off x="4418013" y="5726113"/>
            <a:ext cx="4667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en-US"/>
          </a:p>
        </p:txBody>
      </p:sp>
      <p:sp>
        <p:nvSpPr>
          <p:cNvPr id="140308" name="Line 20"/>
          <p:cNvSpPr>
            <a:spLocks noChangeShapeType="1"/>
          </p:cNvSpPr>
          <p:nvPr/>
        </p:nvSpPr>
        <p:spPr bwMode="auto">
          <a:xfrm flipV="1">
            <a:off x="7467600" y="5594350"/>
            <a:ext cx="1588" cy="666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09" name="Line 21"/>
          <p:cNvSpPr>
            <a:spLocks noChangeShapeType="1"/>
          </p:cNvSpPr>
          <p:nvPr/>
        </p:nvSpPr>
        <p:spPr bwMode="auto">
          <a:xfrm>
            <a:off x="7467600" y="1712913"/>
            <a:ext cx="1588" cy="42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10" name="Rectangle 22"/>
          <p:cNvSpPr>
            <a:spLocks noChangeArrowheads="1"/>
          </p:cNvSpPr>
          <p:nvPr/>
        </p:nvSpPr>
        <p:spPr bwMode="auto">
          <a:xfrm>
            <a:off x="7224713" y="5726113"/>
            <a:ext cx="4667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20</a:t>
            </a:r>
            <a:endParaRPr lang="en-US"/>
          </a:p>
        </p:txBody>
      </p:sp>
      <p:sp>
        <p:nvSpPr>
          <p:cNvPr id="140311" name="Line 23"/>
          <p:cNvSpPr>
            <a:spLocks noChangeShapeType="1"/>
          </p:cNvSpPr>
          <p:nvPr/>
        </p:nvSpPr>
        <p:spPr bwMode="auto">
          <a:xfrm>
            <a:off x="1876425" y="5661025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12" name="Line 24"/>
          <p:cNvSpPr>
            <a:spLocks noChangeShapeType="1"/>
          </p:cNvSpPr>
          <p:nvPr/>
        </p:nvSpPr>
        <p:spPr bwMode="auto">
          <a:xfrm flipH="1">
            <a:off x="7402513" y="5661025"/>
            <a:ext cx="650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13" name="Rectangle 25"/>
          <p:cNvSpPr>
            <a:spLocks noChangeArrowheads="1"/>
          </p:cNvSpPr>
          <p:nvPr/>
        </p:nvSpPr>
        <p:spPr bwMode="auto">
          <a:xfrm>
            <a:off x="1544638" y="5419725"/>
            <a:ext cx="2333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en-US"/>
          </a:p>
        </p:txBody>
      </p:sp>
      <p:sp>
        <p:nvSpPr>
          <p:cNvPr id="140314" name="Line 26"/>
          <p:cNvSpPr>
            <a:spLocks noChangeShapeType="1"/>
          </p:cNvSpPr>
          <p:nvPr/>
        </p:nvSpPr>
        <p:spPr bwMode="auto">
          <a:xfrm>
            <a:off x="1876425" y="4870450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15" name="Line 27"/>
          <p:cNvSpPr>
            <a:spLocks noChangeShapeType="1"/>
          </p:cNvSpPr>
          <p:nvPr/>
        </p:nvSpPr>
        <p:spPr bwMode="auto">
          <a:xfrm flipH="1">
            <a:off x="7402513" y="4870450"/>
            <a:ext cx="650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16" name="Rectangle 28"/>
          <p:cNvSpPr>
            <a:spLocks noChangeArrowheads="1"/>
          </p:cNvSpPr>
          <p:nvPr/>
        </p:nvSpPr>
        <p:spPr bwMode="auto">
          <a:xfrm>
            <a:off x="1544638" y="4629150"/>
            <a:ext cx="2333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en-US"/>
          </a:p>
        </p:txBody>
      </p:sp>
      <p:sp>
        <p:nvSpPr>
          <p:cNvPr id="140317" name="Line 29"/>
          <p:cNvSpPr>
            <a:spLocks noChangeShapeType="1"/>
          </p:cNvSpPr>
          <p:nvPr/>
        </p:nvSpPr>
        <p:spPr bwMode="auto">
          <a:xfrm>
            <a:off x="1876425" y="4081463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18" name="Line 30"/>
          <p:cNvSpPr>
            <a:spLocks noChangeShapeType="1"/>
          </p:cNvSpPr>
          <p:nvPr/>
        </p:nvSpPr>
        <p:spPr bwMode="auto">
          <a:xfrm flipH="1">
            <a:off x="7402513" y="4081463"/>
            <a:ext cx="650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19" name="Rectangle 31"/>
          <p:cNvSpPr>
            <a:spLocks noChangeArrowheads="1"/>
          </p:cNvSpPr>
          <p:nvPr/>
        </p:nvSpPr>
        <p:spPr bwMode="auto">
          <a:xfrm>
            <a:off x="1544638" y="3840163"/>
            <a:ext cx="23336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en-US"/>
          </a:p>
        </p:txBody>
      </p:sp>
      <p:sp>
        <p:nvSpPr>
          <p:cNvPr id="140320" name="Line 32"/>
          <p:cNvSpPr>
            <a:spLocks noChangeShapeType="1"/>
          </p:cNvSpPr>
          <p:nvPr/>
        </p:nvSpPr>
        <p:spPr bwMode="auto">
          <a:xfrm>
            <a:off x="1876425" y="3290888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21" name="Line 33"/>
          <p:cNvSpPr>
            <a:spLocks noChangeShapeType="1"/>
          </p:cNvSpPr>
          <p:nvPr/>
        </p:nvSpPr>
        <p:spPr bwMode="auto">
          <a:xfrm flipH="1">
            <a:off x="7402513" y="3290888"/>
            <a:ext cx="650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22" name="Rectangle 34"/>
          <p:cNvSpPr>
            <a:spLocks noChangeArrowheads="1"/>
          </p:cNvSpPr>
          <p:nvPr/>
        </p:nvSpPr>
        <p:spPr bwMode="auto">
          <a:xfrm>
            <a:off x="1544638" y="3049588"/>
            <a:ext cx="23336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3</a:t>
            </a:r>
            <a:endParaRPr lang="en-US"/>
          </a:p>
        </p:txBody>
      </p:sp>
      <p:sp>
        <p:nvSpPr>
          <p:cNvPr id="140323" name="Line 35"/>
          <p:cNvSpPr>
            <a:spLocks noChangeShapeType="1"/>
          </p:cNvSpPr>
          <p:nvPr/>
        </p:nvSpPr>
        <p:spPr bwMode="auto">
          <a:xfrm>
            <a:off x="1876425" y="2501900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24" name="Line 36"/>
          <p:cNvSpPr>
            <a:spLocks noChangeShapeType="1"/>
          </p:cNvSpPr>
          <p:nvPr/>
        </p:nvSpPr>
        <p:spPr bwMode="auto">
          <a:xfrm flipH="1">
            <a:off x="7402513" y="2501900"/>
            <a:ext cx="650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25" name="Rectangle 37"/>
          <p:cNvSpPr>
            <a:spLocks noChangeArrowheads="1"/>
          </p:cNvSpPr>
          <p:nvPr/>
        </p:nvSpPr>
        <p:spPr bwMode="auto">
          <a:xfrm>
            <a:off x="1544638" y="2260600"/>
            <a:ext cx="2333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4</a:t>
            </a:r>
            <a:endParaRPr lang="en-US"/>
          </a:p>
        </p:txBody>
      </p:sp>
      <p:sp>
        <p:nvSpPr>
          <p:cNvPr id="140326" name="Line 38"/>
          <p:cNvSpPr>
            <a:spLocks noChangeShapeType="1"/>
          </p:cNvSpPr>
          <p:nvPr/>
        </p:nvSpPr>
        <p:spPr bwMode="auto">
          <a:xfrm>
            <a:off x="1876425" y="1712913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27" name="Line 39"/>
          <p:cNvSpPr>
            <a:spLocks noChangeShapeType="1"/>
          </p:cNvSpPr>
          <p:nvPr/>
        </p:nvSpPr>
        <p:spPr bwMode="auto">
          <a:xfrm flipH="1">
            <a:off x="7402513" y="1712913"/>
            <a:ext cx="650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28" name="Rectangle 40"/>
          <p:cNvSpPr>
            <a:spLocks noChangeArrowheads="1"/>
          </p:cNvSpPr>
          <p:nvPr/>
        </p:nvSpPr>
        <p:spPr bwMode="auto">
          <a:xfrm>
            <a:off x="1544638" y="1471613"/>
            <a:ext cx="23336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5</a:t>
            </a:r>
            <a:endParaRPr lang="en-US"/>
          </a:p>
        </p:txBody>
      </p:sp>
      <p:sp>
        <p:nvSpPr>
          <p:cNvPr id="140329" name="Line 41"/>
          <p:cNvSpPr>
            <a:spLocks noChangeShapeType="1"/>
          </p:cNvSpPr>
          <p:nvPr/>
        </p:nvSpPr>
        <p:spPr bwMode="auto">
          <a:xfrm>
            <a:off x="1876425" y="1712913"/>
            <a:ext cx="55911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30" name="Freeform 42"/>
          <p:cNvSpPr>
            <a:spLocks/>
          </p:cNvSpPr>
          <p:nvPr/>
        </p:nvSpPr>
        <p:spPr bwMode="auto">
          <a:xfrm>
            <a:off x="1876425" y="1712913"/>
            <a:ext cx="5591175" cy="3948112"/>
          </a:xfrm>
          <a:custGeom>
            <a:avLst/>
            <a:gdLst/>
            <a:ahLst/>
            <a:cxnLst>
              <a:cxn ang="0">
                <a:pos x="0" y="180"/>
              </a:cxn>
              <a:cxn ang="0">
                <a:pos x="253" y="180"/>
              </a:cxn>
              <a:cxn ang="0">
                <a:pos x="253" y="0"/>
              </a:cxn>
            </a:cxnLst>
            <a:rect l="0" t="0" r="r" b="b"/>
            <a:pathLst>
              <a:path w="253" h="180">
                <a:moveTo>
                  <a:pt x="0" y="180"/>
                </a:moveTo>
                <a:lnTo>
                  <a:pt x="253" y="180"/>
                </a:lnTo>
                <a:lnTo>
                  <a:pt x="253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31" name="Line 43"/>
          <p:cNvSpPr>
            <a:spLocks noChangeShapeType="1"/>
          </p:cNvSpPr>
          <p:nvPr/>
        </p:nvSpPr>
        <p:spPr bwMode="auto">
          <a:xfrm flipV="1">
            <a:off x="1876425" y="1712913"/>
            <a:ext cx="1588" cy="39481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32" name="Freeform 44"/>
          <p:cNvSpPr>
            <a:spLocks/>
          </p:cNvSpPr>
          <p:nvPr/>
        </p:nvSpPr>
        <p:spPr bwMode="auto">
          <a:xfrm>
            <a:off x="2141538" y="2084388"/>
            <a:ext cx="5038725" cy="33353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1410"/>
              </a:cxn>
              <a:cxn ang="0">
                <a:pos x="710" y="1728"/>
              </a:cxn>
              <a:cxn ang="0">
                <a:pos x="1058" y="1866"/>
              </a:cxn>
              <a:cxn ang="0">
                <a:pos x="1406" y="1949"/>
              </a:cxn>
              <a:cxn ang="0">
                <a:pos x="1768" y="2004"/>
              </a:cxn>
              <a:cxn ang="0">
                <a:pos x="2116" y="2046"/>
              </a:cxn>
              <a:cxn ang="0">
                <a:pos x="2464" y="2073"/>
              </a:cxn>
              <a:cxn ang="0">
                <a:pos x="2826" y="2087"/>
              </a:cxn>
              <a:cxn ang="0">
                <a:pos x="3174" y="2101"/>
              </a:cxn>
            </a:cxnLst>
            <a:rect l="0" t="0" r="r" b="b"/>
            <a:pathLst>
              <a:path w="3174" h="2101">
                <a:moveTo>
                  <a:pt x="0" y="0"/>
                </a:moveTo>
                <a:lnTo>
                  <a:pt x="348" y="1410"/>
                </a:lnTo>
                <a:lnTo>
                  <a:pt x="710" y="1728"/>
                </a:lnTo>
                <a:lnTo>
                  <a:pt x="1058" y="1866"/>
                </a:lnTo>
                <a:lnTo>
                  <a:pt x="1406" y="1949"/>
                </a:lnTo>
                <a:lnTo>
                  <a:pt x="1768" y="2004"/>
                </a:lnTo>
                <a:lnTo>
                  <a:pt x="2116" y="2046"/>
                </a:lnTo>
                <a:lnTo>
                  <a:pt x="2464" y="2073"/>
                </a:lnTo>
                <a:lnTo>
                  <a:pt x="2826" y="2087"/>
                </a:lnTo>
                <a:lnTo>
                  <a:pt x="3174" y="2101"/>
                </a:lnTo>
              </a:path>
            </a:pathLst>
          </a:custGeom>
          <a:noFill/>
          <a:ln w="0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33" name="Line 45"/>
          <p:cNvSpPr>
            <a:spLocks noChangeShapeType="1"/>
          </p:cNvSpPr>
          <p:nvPr/>
        </p:nvSpPr>
        <p:spPr bwMode="auto">
          <a:xfrm>
            <a:off x="2054225" y="2084388"/>
            <a:ext cx="176213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34" name="Line 46"/>
          <p:cNvSpPr>
            <a:spLocks noChangeShapeType="1"/>
          </p:cNvSpPr>
          <p:nvPr/>
        </p:nvSpPr>
        <p:spPr bwMode="auto">
          <a:xfrm>
            <a:off x="2141538" y="1997075"/>
            <a:ext cx="1587" cy="17621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35" name="Line 47"/>
          <p:cNvSpPr>
            <a:spLocks noChangeShapeType="1"/>
          </p:cNvSpPr>
          <p:nvPr/>
        </p:nvSpPr>
        <p:spPr bwMode="auto">
          <a:xfrm>
            <a:off x="2606675" y="4322763"/>
            <a:ext cx="176213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36" name="Line 48"/>
          <p:cNvSpPr>
            <a:spLocks noChangeShapeType="1"/>
          </p:cNvSpPr>
          <p:nvPr/>
        </p:nvSpPr>
        <p:spPr bwMode="auto">
          <a:xfrm>
            <a:off x="2693988" y="4235450"/>
            <a:ext cx="1587" cy="1746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37" name="Line 49"/>
          <p:cNvSpPr>
            <a:spLocks noChangeShapeType="1"/>
          </p:cNvSpPr>
          <p:nvPr/>
        </p:nvSpPr>
        <p:spPr bwMode="auto">
          <a:xfrm>
            <a:off x="3181350" y="4827588"/>
            <a:ext cx="176213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38" name="Line 50"/>
          <p:cNvSpPr>
            <a:spLocks noChangeShapeType="1"/>
          </p:cNvSpPr>
          <p:nvPr/>
        </p:nvSpPr>
        <p:spPr bwMode="auto">
          <a:xfrm>
            <a:off x="3268663" y="4740275"/>
            <a:ext cx="1587" cy="1746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39" name="Line 51"/>
          <p:cNvSpPr>
            <a:spLocks noChangeShapeType="1"/>
          </p:cNvSpPr>
          <p:nvPr/>
        </p:nvSpPr>
        <p:spPr bwMode="auto">
          <a:xfrm>
            <a:off x="3733800" y="5046663"/>
            <a:ext cx="176213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40" name="Line 52"/>
          <p:cNvSpPr>
            <a:spLocks noChangeShapeType="1"/>
          </p:cNvSpPr>
          <p:nvPr/>
        </p:nvSpPr>
        <p:spPr bwMode="auto">
          <a:xfrm>
            <a:off x="3821113" y="4959350"/>
            <a:ext cx="1587" cy="1746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41" name="Line 53"/>
          <p:cNvSpPr>
            <a:spLocks noChangeShapeType="1"/>
          </p:cNvSpPr>
          <p:nvPr/>
        </p:nvSpPr>
        <p:spPr bwMode="auto">
          <a:xfrm>
            <a:off x="4286250" y="5178425"/>
            <a:ext cx="176213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42" name="Line 54"/>
          <p:cNvSpPr>
            <a:spLocks noChangeShapeType="1"/>
          </p:cNvSpPr>
          <p:nvPr/>
        </p:nvSpPr>
        <p:spPr bwMode="auto">
          <a:xfrm>
            <a:off x="4373563" y="5091113"/>
            <a:ext cx="1587" cy="1746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43" name="Line 55"/>
          <p:cNvSpPr>
            <a:spLocks noChangeShapeType="1"/>
          </p:cNvSpPr>
          <p:nvPr/>
        </p:nvSpPr>
        <p:spPr bwMode="auto">
          <a:xfrm>
            <a:off x="4860925" y="5265738"/>
            <a:ext cx="176213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44" name="Line 56"/>
          <p:cNvSpPr>
            <a:spLocks noChangeShapeType="1"/>
          </p:cNvSpPr>
          <p:nvPr/>
        </p:nvSpPr>
        <p:spPr bwMode="auto">
          <a:xfrm>
            <a:off x="4948238" y="5178425"/>
            <a:ext cx="1587" cy="1746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45" name="Line 57"/>
          <p:cNvSpPr>
            <a:spLocks noChangeShapeType="1"/>
          </p:cNvSpPr>
          <p:nvPr/>
        </p:nvSpPr>
        <p:spPr bwMode="auto">
          <a:xfrm>
            <a:off x="5413375" y="5332413"/>
            <a:ext cx="176213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46" name="Line 58"/>
          <p:cNvSpPr>
            <a:spLocks noChangeShapeType="1"/>
          </p:cNvSpPr>
          <p:nvPr/>
        </p:nvSpPr>
        <p:spPr bwMode="auto">
          <a:xfrm>
            <a:off x="5500688" y="5243513"/>
            <a:ext cx="1587" cy="1762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47" name="Line 59"/>
          <p:cNvSpPr>
            <a:spLocks noChangeShapeType="1"/>
          </p:cNvSpPr>
          <p:nvPr/>
        </p:nvSpPr>
        <p:spPr bwMode="auto">
          <a:xfrm>
            <a:off x="5965825" y="5375275"/>
            <a:ext cx="176213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48" name="Line 60"/>
          <p:cNvSpPr>
            <a:spLocks noChangeShapeType="1"/>
          </p:cNvSpPr>
          <p:nvPr/>
        </p:nvSpPr>
        <p:spPr bwMode="auto">
          <a:xfrm>
            <a:off x="6053138" y="5287963"/>
            <a:ext cx="1587" cy="1762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49" name="Line 61"/>
          <p:cNvSpPr>
            <a:spLocks noChangeShapeType="1"/>
          </p:cNvSpPr>
          <p:nvPr/>
        </p:nvSpPr>
        <p:spPr bwMode="auto">
          <a:xfrm>
            <a:off x="6540500" y="5397500"/>
            <a:ext cx="176213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50" name="Line 62"/>
          <p:cNvSpPr>
            <a:spLocks noChangeShapeType="1"/>
          </p:cNvSpPr>
          <p:nvPr/>
        </p:nvSpPr>
        <p:spPr bwMode="auto">
          <a:xfrm>
            <a:off x="6627813" y="5310188"/>
            <a:ext cx="1587" cy="1746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51" name="Line 63"/>
          <p:cNvSpPr>
            <a:spLocks noChangeShapeType="1"/>
          </p:cNvSpPr>
          <p:nvPr/>
        </p:nvSpPr>
        <p:spPr bwMode="auto">
          <a:xfrm>
            <a:off x="7092950" y="5419725"/>
            <a:ext cx="176213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52" name="Line 64"/>
          <p:cNvSpPr>
            <a:spLocks noChangeShapeType="1"/>
          </p:cNvSpPr>
          <p:nvPr/>
        </p:nvSpPr>
        <p:spPr bwMode="auto">
          <a:xfrm>
            <a:off x="7180263" y="5332413"/>
            <a:ext cx="1587" cy="1746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53" name="Freeform 65"/>
          <p:cNvSpPr>
            <a:spLocks/>
          </p:cNvSpPr>
          <p:nvPr/>
        </p:nvSpPr>
        <p:spPr bwMode="auto">
          <a:xfrm>
            <a:off x="2141538" y="5046663"/>
            <a:ext cx="5038725" cy="5699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249"/>
              </a:cxn>
              <a:cxn ang="0">
                <a:pos x="710" y="304"/>
              </a:cxn>
              <a:cxn ang="0">
                <a:pos x="1058" y="318"/>
              </a:cxn>
              <a:cxn ang="0">
                <a:pos x="1406" y="332"/>
              </a:cxn>
              <a:cxn ang="0">
                <a:pos x="1768" y="345"/>
              </a:cxn>
              <a:cxn ang="0">
                <a:pos x="2116" y="345"/>
              </a:cxn>
              <a:cxn ang="0">
                <a:pos x="2464" y="359"/>
              </a:cxn>
              <a:cxn ang="0">
                <a:pos x="2826" y="359"/>
              </a:cxn>
              <a:cxn ang="0">
                <a:pos x="3174" y="359"/>
              </a:cxn>
            </a:cxnLst>
            <a:rect l="0" t="0" r="r" b="b"/>
            <a:pathLst>
              <a:path w="3174" h="359">
                <a:moveTo>
                  <a:pt x="0" y="0"/>
                </a:moveTo>
                <a:lnTo>
                  <a:pt x="348" y="249"/>
                </a:lnTo>
                <a:lnTo>
                  <a:pt x="710" y="304"/>
                </a:lnTo>
                <a:lnTo>
                  <a:pt x="1058" y="318"/>
                </a:lnTo>
                <a:lnTo>
                  <a:pt x="1406" y="332"/>
                </a:lnTo>
                <a:lnTo>
                  <a:pt x="1768" y="345"/>
                </a:lnTo>
                <a:lnTo>
                  <a:pt x="2116" y="345"/>
                </a:lnTo>
                <a:lnTo>
                  <a:pt x="2464" y="359"/>
                </a:lnTo>
                <a:lnTo>
                  <a:pt x="2826" y="359"/>
                </a:lnTo>
                <a:lnTo>
                  <a:pt x="3174" y="359"/>
                </a:lnTo>
              </a:path>
            </a:pathLst>
          </a:custGeom>
          <a:noFill/>
          <a:ln w="0">
            <a:solidFill>
              <a:srgbClr val="007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54" name="Line 66"/>
          <p:cNvSpPr>
            <a:spLocks noChangeShapeType="1"/>
          </p:cNvSpPr>
          <p:nvPr/>
        </p:nvSpPr>
        <p:spPr bwMode="auto">
          <a:xfrm>
            <a:off x="2054225" y="5046663"/>
            <a:ext cx="176213" cy="1587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55" name="Line 67"/>
          <p:cNvSpPr>
            <a:spLocks noChangeShapeType="1"/>
          </p:cNvSpPr>
          <p:nvPr/>
        </p:nvSpPr>
        <p:spPr bwMode="auto">
          <a:xfrm>
            <a:off x="2141538" y="4959350"/>
            <a:ext cx="1587" cy="174625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56" name="Line 68"/>
          <p:cNvSpPr>
            <a:spLocks noChangeShapeType="1"/>
          </p:cNvSpPr>
          <p:nvPr/>
        </p:nvSpPr>
        <p:spPr bwMode="auto">
          <a:xfrm>
            <a:off x="2606675" y="5441950"/>
            <a:ext cx="176213" cy="1588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57" name="Line 69"/>
          <p:cNvSpPr>
            <a:spLocks noChangeShapeType="1"/>
          </p:cNvSpPr>
          <p:nvPr/>
        </p:nvSpPr>
        <p:spPr bwMode="auto">
          <a:xfrm>
            <a:off x="2693988" y="5353050"/>
            <a:ext cx="1587" cy="176213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58" name="Line 70"/>
          <p:cNvSpPr>
            <a:spLocks noChangeShapeType="1"/>
          </p:cNvSpPr>
          <p:nvPr/>
        </p:nvSpPr>
        <p:spPr bwMode="auto">
          <a:xfrm>
            <a:off x="3181350" y="5529263"/>
            <a:ext cx="176213" cy="1587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59" name="Line 71"/>
          <p:cNvSpPr>
            <a:spLocks noChangeShapeType="1"/>
          </p:cNvSpPr>
          <p:nvPr/>
        </p:nvSpPr>
        <p:spPr bwMode="auto">
          <a:xfrm>
            <a:off x="3268663" y="5441950"/>
            <a:ext cx="1587" cy="174625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60" name="Line 72"/>
          <p:cNvSpPr>
            <a:spLocks noChangeShapeType="1"/>
          </p:cNvSpPr>
          <p:nvPr/>
        </p:nvSpPr>
        <p:spPr bwMode="auto">
          <a:xfrm>
            <a:off x="3733800" y="5551488"/>
            <a:ext cx="176213" cy="1587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61" name="Line 73"/>
          <p:cNvSpPr>
            <a:spLocks noChangeShapeType="1"/>
          </p:cNvSpPr>
          <p:nvPr/>
        </p:nvSpPr>
        <p:spPr bwMode="auto">
          <a:xfrm>
            <a:off x="3821113" y="5464175"/>
            <a:ext cx="1587" cy="174625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62" name="Line 74"/>
          <p:cNvSpPr>
            <a:spLocks noChangeShapeType="1"/>
          </p:cNvSpPr>
          <p:nvPr/>
        </p:nvSpPr>
        <p:spPr bwMode="auto">
          <a:xfrm>
            <a:off x="4286250" y="5573713"/>
            <a:ext cx="176213" cy="1587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63" name="Line 75"/>
          <p:cNvSpPr>
            <a:spLocks noChangeShapeType="1"/>
          </p:cNvSpPr>
          <p:nvPr/>
        </p:nvSpPr>
        <p:spPr bwMode="auto">
          <a:xfrm>
            <a:off x="4373563" y="5484813"/>
            <a:ext cx="1587" cy="176212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64" name="Line 76"/>
          <p:cNvSpPr>
            <a:spLocks noChangeShapeType="1"/>
          </p:cNvSpPr>
          <p:nvPr/>
        </p:nvSpPr>
        <p:spPr bwMode="auto">
          <a:xfrm>
            <a:off x="4860925" y="5594350"/>
            <a:ext cx="176213" cy="1588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65" name="Line 77"/>
          <p:cNvSpPr>
            <a:spLocks noChangeShapeType="1"/>
          </p:cNvSpPr>
          <p:nvPr/>
        </p:nvSpPr>
        <p:spPr bwMode="auto">
          <a:xfrm>
            <a:off x="4948238" y="5507038"/>
            <a:ext cx="1587" cy="176212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66" name="Line 78"/>
          <p:cNvSpPr>
            <a:spLocks noChangeShapeType="1"/>
          </p:cNvSpPr>
          <p:nvPr/>
        </p:nvSpPr>
        <p:spPr bwMode="auto">
          <a:xfrm>
            <a:off x="5413375" y="5594350"/>
            <a:ext cx="176213" cy="1588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67" name="Line 79"/>
          <p:cNvSpPr>
            <a:spLocks noChangeShapeType="1"/>
          </p:cNvSpPr>
          <p:nvPr/>
        </p:nvSpPr>
        <p:spPr bwMode="auto">
          <a:xfrm>
            <a:off x="5500688" y="5507038"/>
            <a:ext cx="1587" cy="176212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68" name="Line 80"/>
          <p:cNvSpPr>
            <a:spLocks noChangeShapeType="1"/>
          </p:cNvSpPr>
          <p:nvPr/>
        </p:nvSpPr>
        <p:spPr bwMode="auto">
          <a:xfrm>
            <a:off x="5965825" y="5616575"/>
            <a:ext cx="176213" cy="1588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69" name="Line 81"/>
          <p:cNvSpPr>
            <a:spLocks noChangeShapeType="1"/>
          </p:cNvSpPr>
          <p:nvPr/>
        </p:nvSpPr>
        <p:spPr bwMode="auto">
          <a:xfrm>
            <a:off x="6053138" y="5529263"/>
            <a:ext cx="1587" cy="153987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70" name="Line 82"/>
          <p:cNvSpPr>
            <a:spLocks noChangeShapeType="1"/>
          </p:cNvSpPr>
          <p:nvPr/>
        </p:nvSpPr>
        <p:spPr bwMode="auto">
          <a:xfrm>
            <a:off x="6540500" y="5616575"/>
            <a:ext cx="176213" cy="1588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71" name="Line 83"/>
          <p:cNvSpPr>
            <a:spLocks noChangeShapeType="1"/>
          </p:cNvSpPr>
          <p:nvPr/>
        </p:nvSpPr>
        <p:spPr bwMode="auto">
          <a:xfrm>
            <a:off x="6627813" y="5529263"/>
            <a:ext cx="1587" cy="153987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72" name="Line 84"/>
          <p:cNvSpPr>
            <a:spLocks noChangeShapeType="1"/>
          </p:cNvSpPr>
          <p:nvPr/>
        </p:nvSpPr>
        <p:spPr bwMode="auto">
          <a:xfrm>
            <a:off x="7092950" y="5616575"/>
            <a:ext cx="176213" cy="1588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73" name="Line 85"/>
          <p:cNvSpPr>
            <a:spLocks noChangeShapeType="1"/>
          </p:cNvSpPr>
          <p:nvPr/>
        </p:nvSpPr>
        <p:spPr bwMode="auto">
          <a:xfrm>
            <a:off x="7180263" y="5529263"/>
            <a:ext cx="1587" cy="153987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74" name="Freeform 86"/>
          <p:cNvSpPr>
            <a:spLocks/>
          </p:cNvSpPr>
          <p:nvPr/>
        </p:nvSpPr>
        <p:spPr bwMode="auto">
          <a:xfrm>
            <a:off x="2141538" y="5353050"/>
            <a:ext cx="5038725" cy="285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139"/>
              </a:cxn>
              <a:cxn ang="0">
                <a:pos x="710" y="152"/>
              </a:cxn>
              <a:cxn ang="0">
                <a:pos x="1058" y="166"/>
              </a:cxn>
              <a:cxn ang="0">
                <a:pos x="1406" y="166"/>
              </a:cxn>
              <a:cxn ang="0">
                <a:pos x="1768" y="166"/>
              </a:cxn>
              <a:cxn ang="0">
                <a:pos x="2116" y="180"/>
              </a:cxn>
              <a:cxn ang="0">
                <a:pos x="2464" y="180"/>
              </a:cxn>
              <a:cxn ang="0">
                <a:pos x="2826" y="180"/>
              </a:cxn>
              <a:cxn ang="0">
                <a:pos x="3174" y="180"/>
              </a:cxn>
            </a:cxnLst>
            <a:rect l="0" t="0" r="r" b="b"/>
            <a:pathLst>
              <a:path w="3174" h="180">
                <a:moveTo>
                  <a:pt x="0" y="0"/>
                </a:moveTo>
                <a:lnTo>
                  <a:pt x="348" y="139"/>
                </a:lnTo>
                <a:lnTo>
                  <a:pt x="710" y="152"/>
                </a:lnTo>
                <a:lnTo>
                  <a:pt x="1058" y="166"/>
                </a:lnTo>
                <a:lnTo>
                  <a:pt x="1406" y="166"/>
                </a:lnTo>
                <a:lnTo>
                  <a:pt x="1768" y="166"/>
                </a:lnTo>
                <a:lnTo>
                  <a:pt x="2116" y="180"/>
                </a:lnTo>
                <a:lnTo>
                  <a:pt x="2464" y="180"/>
                </a:lnTo>
                <a:lnTo>
                  <a:pt x="2826" y="180"/>
                </a:lnTo>
                <a:lnTo>
                  <a:pt x="3174" y="180"/>
                </a:lnTo>
              </a:path>
            </a:pathLst>
          </a:custGeom>
          <a:noFill/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75" name="Line 87"/>
          <p:cNvSpPr>
            <a:spLocks noChangeShapeType="1"/>
          </p:cNvSpPr>
          <p:nvPr/>
        </p:nvSpPr>
        <p:spPr bwMode="auto">
          <a:xfrm>
            <a:off x="2054225" y="5353050"/>
            <a:ext cx="176213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76" name="Line 88"/>
          <p:cNvSpPr>
            <a:spLocks noChangeShapeType="1"/>
          </p:cNvSpPr>
          <p:nvPr/>
        </p:nvSpPr>
        <p:spPr bwMode="auto">
          <a:xfrm>
            <a:off x="2141538" y="5265738"/>
            <a:ext cx="1587" cy="176212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77" name="Line 89"/>
          <p:cNvSpPr>
            <a:spLocks noChangeShapeType="1"/>
          </p:cNvSpPr>
          <p:nvPr/>
        </p:nvSpPr>
        <p:spPr bwMode="auto">
          <a:xfrm>
            <a:off x="2606675" y="5573713"/>
            <a:ext cx="176213" cy="1587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78" name="Line 90"/>
          <p:cNvSpPr>
            <a:spLocks noChangeShapeType="1"/>
          </p:cNvSpPr>
          <p:nvPr/>
        </p:nvSpPr>
        <p:spPr bwMode="auto">
          <a:xfrm>
            <a:off x="2693988" y="5484813"/>
            <a:ext cx="1587" cy="176212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79" name="Line 91"/>
          <p:cNvSpPr>
            <a:spLocks noChangeShapeType="1"/>
          </p:cNvSpPr>
          <p:nvPr/>
        </p:nvSpPr>
        <p:spPr bwMode="auto">
          <a:xfrm>
            <a:off x="3181350" y="5594350"/>
            <a:ext cx="176213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80" name="Line 92"/>
          <p:cNvSpPr>
            <a:spLocks noChangeShapeType="1"/>
          </p:cNvSpPr>
          <p:nvPr/>
        </p:nvSpPr>
        <p:spPr bwMode="auto">
          <a:xfrm>
            <a:off x="3268663" y="5507038"/>
            <a:ext cx="1587" cy="176212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81" name="Line 93"/>
          <p:cNvSpPr>
            <a:spLocks noChangeShapeType="1"/>
          </p:cNvSpPr>
          <p:nvPr/>
        </p:nvSpPr>
        <p:spPr bwMode="auto">
          <a:xfrm>
            <a:off x="3733800" y="5616575"/>
            <a:ext cx="176213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82" name="Line 94"/>
          <p:cNvSpPr>
            <a:spLocks noChangeShapeType="1"/>
          </p:cNvSpPr>
          <p:nvPr/>
        </p:nvSpPr>
        <p:spPr bwMode="auto">
          <a:xfrm>
            <a:off x="3821113" y="5529263"/>
            <a:ext cx="1587" cy="153987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83" name="Line 95"/>
          <p:cNvSpPr>
            <a:spLocks noChangeShapeType="1"/>
          </p:cNvSpPr>
          <p:nvPr/>
        </p:nvSpPr>
        <p:spPr bwMode="auto">
          <a:xfrm>
            <a:off x="4286250" y="5616575"/>
            <a:ext cx="176213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84" name="Line 96"/>
          <p:cNvSpPr>
            <a:spLocks noChangeShapeType="1"/>
          </p:cNvSpPr>
          <p:nvPr/>
        </p:nvSpPr>
        <p:spPr bwMode="auto">
          <a:xfrm>
            <a:off x="4373563" y="5529263"/>
            <a:ext cx="1587" cy="153987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85" name="Line 97"/>
          <p:cNvSpPr>
            <a:spLocks noChangeShapeType="1"/>
          </p:cNvSpPr>
          <p:nvPr/>
        </p:nvSpPr>
        <p:spPr bwMode="auto">
          <a:xfrm>
            <a:off x="4860925" y="5616575"/>
            <a:ext cx="176213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86" name="Line 98"/>
          <p:cNvSpPr>
            <a:spLocks noChangeShapeType="1"/>
          </p:cNvSpPr>
          <p:nvPr/>
        </p:nvSpPr>
        <p:spPr bwMode="auto">
          <a:xfrm>
            <a:off x="4948238" y="5529263"/>
            <a:ext cx="1587" cy="153987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87" name="Line 99"/>
          <p:cNvSpPr>
            <a:spLocks noChangeShapeType="1"/>
          </p:cNvSpPr>
          <p:nvPr/>
        </p:nvSpPr>
        <p:spPr bwMode="auto">
          <a:xfrm>
            <a:off x="5413375" y="5638800"/>
            <a:ext cx="176213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88" name="Line 100"/>
          <p:cNvSpPr>
            <a:spLocks noChangeShapeType="1"/>
          </p:cNvSpPr>
          <p:nvPr/>
        </p:nvSpPr>
        <p:spPr bwMode="auto">
          <a:xfrm>
            <a:off x="5500688" y="5551488"/>
            <a:ext cx="1587" cy="131762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89" name="Line 101"/>
          <p:cNvSpPr>
            <a:spLocks noChangeShapeType="1"/>
          </p:cNvSpPr>
          <p:nvPr/>
        </p:nvSpPr>
        <p:spPr bwMode="auto">
          <a:xfrm>
            <a:off x="5965825" y="5638800"/>
            <a:ext cx="176213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90" name="Line 102"/>
          <p:cNvSpPr>
            <a:spLocks noChangeShapeType="1"/>
          </p:cNvSpPr>
          <p:nvPr/>
        </p:nvSpPr>
        <p:spPr bwMode="auto">
          <a:xfrm>
            <a:off x="6053138" y="5551488"/>
            <a:ext cx="1587" cy="131762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91" name="Line 103"/>
          <p:cNvSpPr>
            <a:spLocks noChangeShapeType="1"/>
          </p:cNvSpPr>
          <p:nvPr/>
        </p:nvSpPr>
        <p:spPr bwMode="auto">
          <a:xfrm>
            <a:off x="6540500" y="5638800"/>
            <a:ext cx="176213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92" name="Line 104"/>
          <p:cNvSpPr>
            <a:spLocks noChangeShapeType="1"/>
          </p:cNvSpPr>
          <p:nvPr/>
        </p:nvSpPr>
        <p:spPr bwMode="auto">
          <a:xfrm>
            <a:off x="6627813" y="5551488"/>
            <a:ext cx="1587" cy="131762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93" name="Line 105"/>
          <p:cNvSpPr>
            <a:spLocks noChangeShapeType="1"/>
          </p:cNvSpPr>
          <p:nvPr/>
        </p:nvSpPr>
        <p:spPr bwMode="auto">
          <a:xfrm>
            <a:off x="7092950" y="5638800"/>
            <a:ext cx="176213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94" name="Line 106"/>
          <p:cNvSpPr>
            <a:spLocks noChangeShapeType="1"/>
          </p:cNvSpPr>
          <p:nvPr/>
        </p:nvSpPr>
        <p:spPr bwMode="auto">
          <a:xfrm>
            <a:off x="7180263" y="5551488"/>
            <a:ext cx="1587" cy="131762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95" name="Freeform 107"/>
          <p:cNvSpPr>
            <a:spLocks/>
          </p:cNvSpPr>
          <p:nvPr/>
        </p:nvSpPr>
        <p:spPr bwMode="auto">
          <a:xfrm>
            <a:off x="2141538" y="5375275"/>
            <a:ext cx="3359150" cy="263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125"/>
              </a:cxn>
              <a:cxn ang="0">
                <a:pos x="710" y="152"/>
              </a:cxn>
              <a:cxn ang="0">
                <a:pos x="1058" y="152"/>
              </a:cxn>
              <a:cxn ang="0">
                <a:pos x="1406" y="166"/>
              </a:cxn>
              <a:cxn ang="0">
                <a:pos x="1768" y="166"/>
              </a:cxn>
              <a:cxn ang="0">
                <a:pos x="2116" y="166"/>
              </a:cxn>
            </a:cxnLst>
            <a:rect l="0" t="0" r="r" b="b"/>
            <a:pathLst>
              <a:path w="2116" h="166">
                <a:moveTo>
                  <a:pt x="0" y="0"/>
                </a:moveTo>
                <a:lnTo>
                  <a:pt x="348" y="125"/>
                </a:lnTo>
                <a:lnTo>
                  <a:pt x="710" y="152"/>
                </a:lnTo>
                <a:lnTo>
                  <a:pt x="1058" y="152"/>
                </a:lnTo>
                <a:lnTo>
                  <a:pt x="1406" y="166"/>
                </a:lnTo>
                <a:lnTo>
                  <a:pt x="1768" y="166"/>
                </a:lnTo>
                <a:lnTo>
                  <a:pt x="2116" y="166"/>
                </a:lnTo>
              </a:path>
            </a:pathLst>
          </a:custGeom>
          <a:noFill/>
          <a:ln w="0">
            <a:solidFill>
              <a:srgbClr val="00BFB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96" name="Line 108"/>
          <p:cNvSpPr>
            <a:spLocks noChangeShapeType="1"/>
          </p:cNvSpPr>
          <p:nvPr/>
        </p:nvSpPr>
        <p:spPr bwMode="auto">
          <a:xfrm>
            <a:off x="2054225" y="5375275"/>
            <a:ext cx="176213" cy="1588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97" name="Line 109"/>
          <p:cNvSpPr>
            <a:spLocks noChangeShapeType="1"/>
          </p:cNvSpPr>
          <p:nvPr/>
        </p:nvSpPr>
        <p:spPr bwMode="auto">
          <a:xfrm>
            <a:off x="2141538" y="5287963"/>
            <a:ext cx="1587" cy="176212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98" name="Line 110"/>
          <p:cNvSpPr>
            <a:spLocks noChangeShapeType="1"/>
          </p:cNvSpPr>
          <p:nvPr/>
        </p:nvSpPr>
        <p:spPr bwMode="auto">
          <a:xfrm>
            <a:off x="2606675" y="5573713"/>
            <a:ext cx="176213" cy="1587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399" name="Line 111"/>
          <p:cNvSpPr>
            <a:spLocks noChangeShapeType="1"/>
          </p:cNvSpPr>
          <p:nvPr/>
        </p:nvSpPr>
        <p:spPr bwMode="auto">
          <a:xfrm>
            <a:off x="2693988" y="5484813"/>
            <a:ext cx="1587" cy="176212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00" name="Line 112"/>
          <p:cNvSpPr>
            <a:spLocks noChangeShapeType="1"/>
          </p:cNvSpPr>
          <p:nvPr/>
        </p:nvSpPr>
        <p:spPr bwMode="auto">
          <a:xfrm>
            <a:off x="3181350" y="5616575"/>
            <a:ext cx="176213" cy="1588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01" name="Line 113"/>
          <p:cNvSpPr>
            <a:spLocks noChangeShapeType="1"/>
          </p:cNvSpPr>
          <p:nvPr/>
        </p:nvSpPr>
        <p:spPr bwMode="auto">
          <a:xfrm>
            <a:off x="3268663" y="5529263"/>
            <a:ext cx="1587" cy="153987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02" name="Line 114"/>
          <p:cNvSpPr>
            <a:spLocks noChangeShapeType="1"/>
          </p:cNvSpPr>
          <p:nvPr/>
        </p:nvSpPr>
        <p:spPr bwMode="auto">
          <a:xfrm>
            <a:off x="3733800" y="5616575"/>
            <a:ext cx="176213" cy="1588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03" name="Line 115"/>
          <p:cNvSpPr>
            <a:spLocks noChangeShapeType="1"/>
          </p:cNvSpPr>
          <p:nvPr/>
        </p:nvSpPr>
        <p:spPr bwMode="auto">
          <a:xfrm>
            <a:off x="3821113" y="5529263"/>
            <a:ext cx="1587" cy="153987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04" name="Line 116"/>
          <p:cNvSpPr>
            <a:spLocks noChangeShapeType="1"/>
          </p:cNvSpPr>
          <p:nvPr/>
        </p:nvSpPr>
        <p:spPr bwMode="auto">
          <a:xfrm>
            <a:off x="4286250" y="5638800"/>
            <a:ext cx="176213" cy="1588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05" name="Line 117"/>
          <p:cNvSpPr>
            <a:spLocks noChangeShapeType="1"/>
          </p:cNvSpPr>
          <p:nvPr/>
        </p:nvSpPr>
        <p:spPr bwMode="auto">
          <a:xfrm>
            <a:off x="4373563" y="5551488"/>
            <a:ext cx="1587" cy="131762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06" name="Line 118"/>
          <p:cNvSpPr>
            <a:spLocks noChangeShapeType="1"/>
          </p:cNvSpPr>
          <p:nvPr/>
        </p:nvSpPr>
        <p:spPr bwMode="auto">
          <a:xfrm>
            <a:off x="4860925" y="5638800"/>
            <a:ext cx="176213" cy="1588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07" name="Line 119"/>
          <p:cNvSpPr>
            <a:spLocks noChangeShapeType="1"/>
          </p:cNvSpPr>
          <p:nvPr/>
        </p:nvSpPr>
        <p:spPr bwMode="auto">
          <a:xfrm>
            <a:off x="4948238" y="5551488"/>
            <a:ext cx="1587" cy="131762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08" name="Line 120"/>
          <p:cNvSpPr>
            <a:spLocks noChangeShapeType="1"/>
          </p:cNvSpPr>
          <p:nvPr/>
        </p:nvSpPr>
        <p:spPr bwMode="auto">
          <a:xfrm>
            <a:off x="5413375" y="5638800"/>
            <a:ext cx="176213" cy="1588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09" name="Line 121"/>
          <p:cNvSpPr>
            <a:spLocks noChangeShapeType="1"/>
          </p:cNvSpPr>
          <p:nvPr/>
        </p:nvSpPr>
        <p:spPr bwMode="auto">
          <a:xfrm>
            <a:off x="5500688" y="5551488"/>
            <a:ext cx="1587" cy="131762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10" name="Freeform 122"/>
          <p:cNvSpPr>
            <a:spLocks/>
          </p:cNvSpPr>
          <p:nvPr/>
        </p:nvSpPr>
        <p:spPr bwMode="auto">
          <a:xfrm>
            <a:off x="2141538" y="5375275"/>
            <a:ext cx="2806700" cy="263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125"/>
              </a:cxn>
              <a:cxn ang="0">
                <a:pos x="710" y="152"/>
              </a:cxn>
              <a:cxn ang="0">
                <a:pos x="1058" y="152"/>
              </a:cxn>
              <a:cxn ang="0">
                <a:pos x="1406" y="166"/>
              </a:cxn>
              <a:cxn ang="0">
                <a:pos x="1768" y="166"/>
              </a:cxn>
            </a:cxnLst>
            <a:rect l="0" t="0" r="r" b="b"/>
            <a:pathLst>
              <a:path w="1768" h="166">
                <a:moveTo>
                  <a:pt x="0" y="0"/>
                </a:moveTo>
                <a:lnTo>
                  <a:pt x="348" y="125"/>
                </a:lnTo>
                <a:lnTo>
                  <a:pt x="710" y="152"/>
                </a:lnTo>
                <a:lnTo>
                  <a:pt x="1058" y="152"/>
                </a:lnTo>
                <a:lnTo>
                  <a:pt x="1406" y="166"/>
                </a:lnTo>
                <a:lnTo>
                  <a:pt x="1768" y="166"/>
                </a:lnTo>
              </a:path>
            </a:pathLst>
          </a:custGeom>
          <a:noFill/>
          <a:ln w="0">
            <a:solidFill>
              <a:srgbClr val="BF00B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11" name="Line 123"/>
          <p:cNvSpPr>
            <a:spLocks noChangeShapeType="1"/>
          </p:cNvSpPr>
          <p:nvPr/>
        </p:nvSpPr>
        <p:spPr bwMode="auto">
          <a:xfrm>
            <a:off x="2054225" y="5375275"/>
            <a:ext cx="176213" cy="1588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12" name="Line 124"/>
          <p:cNvSpPr>
            <a:spLocks noChangeShapeType="1"/>
          </p:cNvSpPr>
          <p:nvPr/>
        </p:nvSpPr>
        <p:spPr bwMode="auto">
          <a:xfrm>
            <a:off x="2141538" y="5287963"/>
            <a:ext cx="1587" cy="176212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13" name="Line 125"/>
          <p:cNvSpPr>
            <a:spLocks noChangeShapeType="1"/>
          </p:cNvSpPr>
          <p:nvPr/>
        </p:nvSpPr>
        <p:spPr bwMode="auto">
          <a:xfrm>
            <a:off x="2606675" y="5573713"/>
            <a:ext cx="176213" cy="1587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14" name="Line 126"/>
          <p:cNvSpPr>
            <a:spLocks noChangeShapeType="1"/>
          </p:cNvSpPr>
          <p:nvPr/>
        </p:nvSpPr>
        <p:spPr bwMode="auto">
          <a:xfrm>
            <a:off x="2693988" y="5484813"/>
            <a:ext cx="1587" cy="176212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15" name="Line 127"/>
          <p:cNvSpPr>
            <a:spLocks noChangeShapeType="1"/>
          </p:cNvSpPr>
          <p:nvPr/>
        </p:nvSpPr>
        <p:spPr bwMode="auto">
          <a:xfrm>
            <a:off x="3181350" y="5616575"/>
            <a:ext cx="176213" cy="1588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16" name="Line 128"/>
          <p:cNvSpPr>
            <a:spLocks noChangeShapeType="1"/>
          </p:cNvSpPr>
          <p:nvPr/>
        </p:nvSpPr>
        <p:spPr bwMode="auto">
          <a:xfrm>
            <a:off x="3268663" y="5529263"/>
            <a:ext cx="1587" cy="153987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17" name="Line 129"/>
          <p:cNvSpPr>
            <a:spLocks noChangeShapeType="1"/>
          </p:cNvSpPr>
          <p:nvPr/>
        </p:nvSpPr>
        <p:spPr bwMode="auto">
          <a:xfrm>
            <a:off x="3733800" y="5616575"/>
            <a:ext cx="176213" cy="1588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18" name="Line 130"/>
          <p:cNvSpPr>
            <a:spLocks noChangeShapeType="1"/>
          </p:cNvSpPr>
          <p:nvPr/>
        </p:nvSpPr>
        <p:spPr bwMode="auto">
          <a:xfrm>
            <a:off x="3821113" y="5529263"/>
            <a:ext cx="1587" cy="153987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19" name="Line 131"/>
          <p:cNvSpPr>
            <a:spLocks noChangeShapeType="1"/>
          </p:cNvSpPr>
          <p:nvPr/>
        </p:nvSpPr>
        <p:spPr bwMode="auto">
          <a:xfrm>
            <a:off x="4286250" y="5638800"/>
            <a:ext cx="176213" cy="1588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20" name="Line 132"/>
          <p:cNvSpPr>
            <a:spLocks noChangeShapeType="1"/>
          </p:cNvSpPr>
          <p:nvPr/>
        </p:nvSpPr>
        <p:spPr bwMode="auto">
          <a:xfrm>
            <a:off x="4373563" y="5551488"/>
            <a:ext cx="1587" cy="131762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21" name="Line 133"/>
          <p:cNvSpPr>
            <a:spLocks noChangeShapeType="1"/>
          </p:cNvSpPr>
          <p:nvPr/>
        </p:nvSpPr>
        <p:spPr bwMode="auto">
          <a:xfrm>
            <a:off x="4860925" y="5638800"/>
            <a:ext cx="176213" cy="1588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22" name="Line 134"/>
          <p:cNvSpPr>
            <a:spLocks noChangeShapeType="1"/>
          </p:cNvSpPr>
          <p:nvPr/>
        </p:nvSpPr>
        <p:spPr bwMode="auto">
          <a:xfrm>
            <a:off x="4948238" y="5551488"/>
            <a:ext cx="1587" cy="131762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23" name="Freeform 135"/>
          <p:cNvSpPr>
            <a:spLocks/>
          </p:cNvSpPr>
          <p:nvPr/>
        </p:nvSpPr>
        <p:spPr bwMode="auto">
          <a:xfrm>
            <a:off x="2141538" y="5397500"/>
            <a:ext cx="5038725" cy="241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111"/>
              </a:cxn>
              <a:cxn ang="0">
                <a:pos x="710" y="138"/>
              </a:cxn>
              <a:cxn ang="0">
                <a:pos x="1058" y="138"/>
              </a:cxn>
              <a:cxn ang="0">
                <a:pos x="1406" y="152"/>
              </a:cxn>
              <a:cxn ang="0">
                <a:pos x="1768" y="152"/>
              </a:cxn>
              <a:cxn ang="0">
                <a:pos x="2116" y="152"/>
              </a:cxn>
              <a:cxn ang="0">
                <a:pos x="2464" y="152"/>
              </a:cxn>
              <a:cxn ang="0">
                <a:pos x="2826" y="152"/>
              </a:cxn>
              <a:cxn ang="0">
                <a:pos x="3174" y="152"/>
              </a:cxn>
            </a:cxnLst>
            <a:rect l="0" t="0" r="r" b="b"/>
            <a:pathLst>
              <a:path w="3174" h="152">
                <a:moveTo>
                  <a:pt x="0" y="0"/>
                </a:moveTo>
                <a:lnTo>
                  <a:pt x="348" y="111"/>
                </a:lnTo>
                <a:lnTo>
                  <a:pt x="710" y="138"/>
                </a:lnTo>
                <a:lnTo>
                  <a:pt x="1058" y="138"/>
                </a:lnTo>
                <a:lnTo>
                  <a:pt x="1406" y="152"/>
                </a:lnTo>
                <a:lnTo>
                  <a:pt x="1768" y="152"/>
                </a:lnTo>
                <a:lnTo>
                  <a:pt x="2116" y="152"/>
                </a:lnTo>
                <a:lnTo>
                  <a:pt x="2464" y="152"/>
                </a:lnTo>
                <a:lnTo>
                  <a:pt x="2826" y="152"/>
                </a:lnTo>
                <a:lnTo>
                  <a:pt x="3174" y="152"/>
                </a:lnTo>
              </a:path>
            </a:pathLst>
          </a:custGeom>
          <a:noFill/>
          <a:ln w="0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24" name="Oval 136"/>
          <p:cNvSpPr>
            <a:spLocks noChangeArrowheads="1"/>
          </p:cNvSpPr>
          <p:nvPr/>
        </p:nvSpPr>
        <p:spPr bwMode="auto">
          <a:xfrm>
            <a:off x="2054225" y="5310188"/>
            <a:ext cx="198438" cy="196850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25" name="Oval 137"/>
          <p:cNvSpPr>
            <a:spLocks noChangeArrowheads="1"/>
          </p:cNvSpPr>
          <p:nvPr/>
        </p:nvSpPr>
        <p:spPr bwMode="auto">
          <a:xfrm>
            <a:off x="2606675" y="5484813"/>
            <a:ext cx="198438" cy="198437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26" name="Oval 138"/>
          <p:cNvSpPr>
            <a:spLocks noChangeArrowheads="1"/>
          </p:cNvSpPr>
          <p:nvPr/>
        </p:nvSpPr>
        <p:spPr bwMode="auto">
          <a:xfrm>
            <a:off x="3181350" y="5529263"/>
            <a:ext cx="198438" cy="196850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27" name="Oval 139"/>
          <p:cNvSpPr>
            <a:spLocks noChangeArrowheads="1"/>
          </p:cNvSpPr>
          <p:nvPr/>
        </p:nvSpPr>
        <p:spPr bwMode="auto">
          <a:xfrm>
            <a:off x="3733800" y="5529263"/>
            <a:ext cx="198438" cy="196850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28" name="Oval 140"/>
          <p:cNvSpPr>
            <a:spLocks noChangeArrowheads="1"/>
          </p:cNvSpPr>
          <p:nvPr/>
        </p:nvSpPr>
        <p:spPr bwMode="auto">
          <a:xfrm>
            <a:off x="4286250" y="5551488"/>
            <a:ext cx="198438" cy="196850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29" name="Oval 141"/>
          <p:cNvSpPr>
            <a:spLocks noChangeArrowheads="1"/>
          </p:cNvSpPr>
          <p:nvPr/>
        </p:nvSpPr>
        <p:spPr bwMode="auto">
          <a:xfrm>
            <a:off x="4860925" y="5551488"/>
            <a:ext cx="198438" cy="196850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30" name="Oval 142"/>
          <p:cNvSpPr>
            <a:spLocks noChangeArrowheads="1"/>
          </p:cNvSpPr>
          <p:nvPr/>
        </p:nvSpPr>
        <p:spPr bwMode="auto">
          <a:xfrm>
            <a:off x="5413375" y="5551488"/>
            <a:ext cx="198438" cy="196850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31" name="Oval 143"/>
          <p:cNvSpPr>
            <a:spLocks noChangeArrowheads="1"/>
          </p:cNvSpPr>
          <p:nvPr/>
        </p:nvSpPr>
        <p:spPr bwMode="auto">
          <a:xfrm>
            <a:off x="5965825" y="5551488"/>
            <a:ext cx="198438" cy="196850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32" name="Oval 144"/>
          <p:cNvSpPr>
            <a:spLocks noChangeArrowheads="1"/>
          </p:cNvSpPr>
          <p:nvPr/>
        </p:nvSpPr>
        <p:spPr bwMode="auto">
          <a:xfrm>
            <a:off x="6540500" y="5551488"/>
            <a:ext cx="198438" cy="196850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33" name="Oval 145"/>
          <p:cNvSpPr>
            <a:spLocks noChangeArrowheads="1"/>
          </p:cNvSpPr>
          <p:nvPr/>
        </p:nvSpPr>
        <p:spPr bwMode="auto">
          <a:xfrm>
            <a:off x="7092950" y="5551488"/>
            <a:ext cx="198438" cy="196850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34" name="Rectangle 146"/>
          <p:cNvSpPr>
            <a:spLocks noChangeArrowheads="1"/>
          </p:cNvSpPr>
          <p:nvPr/>
        </p:nvSpPr>
        <p:spPr bwMode="auto">
          <a:xfrm>
            <a:off x="3622675" y="6208713"/>
            <a:ext cx="200183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sqrt(traffic)</a:t>
            </a:r>
            <a:endParaRPr lang="en-US"/>
          </a:p>
        </p:txBody>
      </p:sp>
      <p:sp>
        <p:nvSpPr>
          <p:cNvPr id="140435" name="Rectangle 147"/>
          <p:cNvSpPr>
            <a:spLocks noChangeArrowheads="1"/>
          </p:cNvSpPr>
          <p:nvPr/>
        </p:nvSpPr>
        <p:spPr bwMode="auto">
          <a:xfrm>
            <a:off x="841375" y="3468688"/>
            <a:ext cx="550863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W</a:t>
            </a:r>
            <a:r>
              <a:rPr lang="en-US" sz="3300" baseline="-25000">
                <a:solidFill>
                  <a:srgbClr val="000000"/>
                </a:solidFill>
                <a:latin typeface="Helvetica" pitchFamily="34" charset="0"/>
              </a:rPr>
              <a:t>o</a:t>
            </a:r>
          </a:p>
        </p:txBody>
      </p:sp>
      <p:sp>
        <p:nvSpPr>
          <p:cNvPr id="140436" name="Rectangle 148"/>
          <p:cNvSpPr>
            <a:spLocks noChangeArrowheads="1"/>
          </p:cNvSpPr>
          <p:nvPr/>
        </p:nvSpPr>
        <p:spPr bwMode="auto">
          <a:xfrm>
            <a:off x="1811338" y="5441950"/>
            <a:ext cx="11588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 </a:t>
            </a:r>
            <a:endParaRPr lang="en-US"/>
          </a:p>
        </p:txBody>
      </p:sp>
      <p:sp>
        <p:nvSpPr>
          <p:cNvPr id="140437" name="Rectangle 149"/>
          <p:cNvSpPr>
            <a:spLocks noChangeArrowheads="1"/>
          </p:cNvSpPr>
          <p:nvPr/>
        </p:nvSpPr>
        <p:spPr bwMode="auto">
          <a:xfrm>
            <a:off x="7424738" y="1471613"/>
            <a:ext cx="115887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 </a:t>
            </a:r>
            <a:endParaRPr lang="en-US"/>
          </a:p>
        </p:txBody>
      </p:sp>
      <p:sp>
        <p:nvSpPr>
          <p:cNvPr id="140438" name="Rectangle 150"/>
          <p:cNvSpPr>
            <a:spLocks noChangeArrowheads="1"/>
          </p:cNvSpPr>
          <p:nvPr/>
        </p:nvSpPr>
        <p:spPr bwMode="auto">
          <a:xfrm>
            <a:off x="5081588" y="1865313"/>
            <a:ext cx="2254250" cy="28082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39" name="Rectangle 151"/>
          <p:cNvSpPr>
            <a:spLocks noChangeArrowheads="1"/>
          </p:cNvSpPr>
          <p:nvPr/>
        </p:nvSpPr>
        <p:spPr bwMode="auto">
          <a:xfrm>
            <a:off x="5081588" y="1865313"/>
            <a:ext cx="2254250" cy="2808287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40" name="Line 152"/>
          <p:cNvSpPr>
            <a:spLocks noChangeShapeType="1"/>
          </p:cNvSpPr>
          <p:nvPr/>
        </p:nvSpPr>
        <p:spPr bwMode="auto">
          <a:xfrm>
            <a:off x="5081588" y="1865313"/>
            <a:ext cx="22542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41" name="Freeform 153"/>
          <p:cNvSpPr>
            <a:spLocks/>
          </p:cNvSpPr>
          <p:nvPr/>
        </p:nvSpPr>
        <p:spPr bwMode="auto">
          <a:xfrm>
            <a:off x="5081588" y="1865313"/>
            <a:ext cx="2254250" cy="2808287"/>
          </a:xfrm>
          <a:custGeom>
            <a:avLst/>
            <a:gdLst/>
            <a:ahLst/>
            <a:cxnLst>
              <a:cxn ang="0">
                <a:pos x="0" y="128"/>
              </a:cxn>
              <a:cxn ang="0">
                <a:pos x="102" y="128"/>
              </a:cxn>
              <a:cxn ang="0">
                <a:pos x="102" y="0"/>
              </a:cxn>
            </a:cxnLst>
            <a:rect l="0" t="0" r="r" b="b"/>
            <a:pathLst>
              <a:path w="102" h="128">
                <a:moveTo>
                  <a:pt x="0" y="128"/>
                </a:moveTo>
                <a:lnTo>
                  <a:pt x="102" y="128"/>
                </a:lnTo>
                <a:lnTo>
                  <a:pt x="102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42" name="Line 154"/>
          <p:cNvSpPr>
            <a:spLocks noChangeShapeType="1"/>
          </p:cNvSpPr>
          <p:nvPr/>
        </p:nvSpPr>
        <p:spPr bwMode="auto">
          <a:xfrm flipV="1">
            <a:off x="5081588" y="1865313"/>
            <a:ext cx="1587" cy="28082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43" name="Line 155"/>
          <p:cNvSpPr>
            <a:spLocks noChangeShapeType="1"/>
          </p:cNvSpPr>
          <p:nvPr/>
        </p:nvSpPr>
        <p:spPr bwMode="auto">
          <a:xfrm>
            <a:off x="5081588" y="4673600"/>
            <a:ext cx="22542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44" name="Freeform 156"/>
          <p:cNvSpPr>
            <a:spLocks/>
          </p:cNvSpPr>
          <p:nvPr/>
        </p:nvSpPr>
        <p:spPr bwMode="auto">
          <a:xfrm>
            <a:off x="5081588" y="1865313"/>
            <a:ext cx="2254250" cy="2808287"/>
          </a:xfrm>
          <a:custGeom>
            <a:avLst/>
            <a:gdLst/>
            <a:ahLst/>
            <a:cxnLst>
              <a:cxn ang="0">
                <a:pos x="0" y="128"/>
              </a:cxn>
              <a:cxn ang="0">
                <a:pos x="0" y="0"/>
              </a:cxn>
              <a:cxn ang="0">
                <a:pos x="102" y="0"/>
              </a:cxn>
            </a:cxnLst>
            <a:rect l="0" t="0" r="r" b="b"/>
            <a:pathLst>
              <a:path w="102" h="128">
                <a:moveTo>
                  <a:pt x="0" y="128"/>
                </a:moveTo>
                <a:lnTo>
                  <a:pt x="0" y="0"/>
                </a:lnTo>
                <a:lnTo>
                  <a:pt x="102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45" name="Freeform 157"/>
          <p:cNvSpPr>
            <a:spLocks/>
          </p:cNvSpPr>
          <p:nvPr/>
        </p:nvSpPr>
        <p:spPr bwMode="auto">
          <a:xfrm>
            <a:off x="5081588" y="1865313"/>
            <a:ext cx="2254250" cy="2808287"/>
          </a:xfrm>
          <a:custGeom>
            <a:avLst/>
            <a:gdLst/>
            <a:ahLst/>
            <a:cxnLst>
              <a:cxn ang="0">
                <a:pos x="0" y="128"/>
              </a:cxn>
              <a:cxn ang="0">
                <a:pos x="102" y="128"/>
              </a:cxn>
              <a:cxn ang="0">
                <a:pos x="102" y="0"/>
              </a:cxn>
            </a:cxnLst>
            <a:rect l="0" t="0" r="r" b="b"/>
            <a:pathLst>
              <a:path w="102" h="128">
                <a:moveTo>
                  <a:pt x="0" y="128"/>
                </a:moveTo>
                <a:lnTo>
                  <a:pt x="102" y="128"/>
                </a:lnTo>
                <a:lnTo>
                  <a:pt x="102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46" name="Line 158"/>
          <p:cNvSpPr>
            <a:spLocks noChangeShapeType="1"/>
          </p:cNvSpPr>
          <p:nvPr/>
        </p:nvSpPr>
        <p:spPr bwMode="auto">
          <a:xfrm flipV="1">
            <a:off x="5081588" y="1865313"/>
            <a:ext cx="1587" cy="28082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47" name="Rectangle 159"/>
          <p:cNvSpPr>
            <a:spLocks noChangeArrowheads="1"/>
          </p:cNvSpPr>
          <p:nvPr/>
        </p:nvSpPr>
        <p:spPr bwMode="auto">
          <a:xfrm>
            <a:off x="6253163" y="1954213"/>
            <a:ext cx="6985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 0.1</a:t>
            </a:r>
            <a:endParaRPr lang="en-US"/>
          </a:p>
        </p:txBody>
      </p:sp>
      <p:sp>
        <p:nvSpPr>
          <p:cNvPr id="140448" name="Line 160"/>
          <p:cNvSpPr>
            <a:spLocks noChangeShapeType="1"/>
          </p:cNvSpPr>
          <p:nvPr/>
        </p:nvSpPr>
        <p:spPr bwMode="auto">
          <a:xfrm>
            <a:off x="5257800" y="2173288"/>
            <a:ext cx="884238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49" name="Line 161"/>
          <p:cNvSpPr>
            <a:spLocks noChangeShapeType="1"/>
          </p:cNvSpPr>
          <p:nvPr/>
        </p:nvSpPr>
        <p:spPr bwMode="auto">
          <a:xfrm>
            <a:off x="5611813" y="2173288"/>
            <a:ext cx="176212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50" name="Line 162"/>
          <p:cNvSpPr>
            <a:spLocks noChangeShapeType="1"/>
          </p:cNvSpPr>
          <p:nvPr/>
        </p:nvSpPr>
        <p:spPr bwMode="auto">
          <a:xfrm>
            <a:off x="5700713" y="2084388"/>
            <a:ext cx="1587" cy="1762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51" name="Rectangle 163"/>
          <p:cNvSpPr>
            <a:spLocks noChangeArrowheads="1"/>
          </p:cNvSpPr>
          <p:nvPr/>
        </p:nvSpPr>
        <p:spPr bwMode="auto">
          <a:xfrm>
            <a:off x="6253163" y="2501900"/>
            <a:ext cx="5810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   1</a:t>
            </a:r>
            <a:endParaRPr lang="en-US"/>
          </a:p>
        </p:txBody>
      </p:sp>
      <p:sp>
        <p:nvSpPr>
          <p:cNvPr id="140452" name="Line 164"/>
          <p:cNvSpPr>
            <a:spLocks noChangeShapeType="1"/>
          </p:cNvSpPr>
          <p:nvPr/>
        </p:nvSpPr>
        <p:spPr bwMode="auto">
          <a:xfrm>
            <a:off x="5257800" y="2720975"/>
            <a:ext cx="884238" cy="1588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53" name="Line 165"/>
          <p:cNvSpPr>
            <a:spLocks noChangeShapeType="1"/>
          </p:cNvSpPr>
          <p:nvPr/>
        </p:nvSpPr>
        <p:spPr bwMode="auto">
          <a:xfrm>
            <a:off x="5611813" y="2720975"/>
            <a:ext cx="176212" cy="1588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54" name="Line 166"/>
          <p:cNvSpPr>
            <a:spLocks noChangeShapeType="1"/>
          </p:cNvSpPr>
          <p:nvPr/>
        </p:nvSpPr>
        <p:spPr bwMode="auto">
          <a:xfrm>
            <a:off x="5700713" y="2633663"/>
            <a:ext cx="1587" cy="174625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55" name="Rectangle 167"/>
          <p:cNvSpPr>
            <a:spLocks noChangeArrowheads="1"/>
          </p:cNvSpPr>
          <p:nvPr/>
        </p:nvSpPr>
        <p:spPr bwMode="auto">
          <a:xfrm>
            <a:off x="6253163" y="3049588"/>
            <a:ext cx="6985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  10</a:t>
            </a:r>
            <a:endParaRPr lang="en-US"/>
          </a:p>
        </p:txBody>
      </p:sp>
      <p:sp>
        <p:nvSpPr>
          <p:cNvPr id="140456" name="Line 168"/>
          <p:cNvSpPr>
            <a:spLocks noChangeShapeType="1"/>
          </p:cNvSpPr>
          <p:nvPr/>
        </p:nvSpPr>
        <p:spPr bwMode="auto">
          <a:xfrm>
            <a:off x="5257800" y="3270250"/>
            <a:ext cx="884238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57" name="Line 169"/>
          <p:cNvSpPr>
            <a:spLocks noChangeShapeType="1"/>
          </p:cNvSpPr>
          <p:nvPr/>
        </p:nvSpPr>
        <p:spPr bwMode="auto">
          <a:xfrm>
            <a:off x="5611813" y="3270250"/>
            <a:ext cx="176212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58" name="Line 170"/>
          <p:cNvSpPr>
            <a:spLocks noChangeShapeType="1"/>
          </p:cNvSpPr>
          <p:nvPr/>
        </p:nvSpPr>
        <p:spPr bwMode="auto">
          <a:xfrm>
            <a:off x="5700713" y="3181350"/>
            <a:ext cx="1587" cy="176213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59" name="Rectangle 171"/>
          <p:cNvSpPr>
            <a:spLocks noChangeArrowheads="1"/>
          </p:cNvSpPr>
          <p:nvPr/>
        </p:nvSpPr>
        <p:spPr bwMode="auto">
          <a:xfrm>
            <a:off x="6253163" y="3576638"/>
            <a:ext cx="8159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 100</a:t>
            </a:r>
            <a:endParaRPr lang="en-US"/>
          </a:p>
        </p:txBody>
      </p:sp>
      <p:sp>
        <p:nvSpPr>
          <p:cNvPr id="140460" name="Line 172"/>
          <p:cNvSpPr>
            <a:spLocks noChangeShapeType="1"/>
          </p:cNvSpPr>
          <p:nvPr/>
        </p:nvSpPr>
        <p:spPr bwMode="auto">
          <a:xfrm>
            <a:off x="5257800" y="3795713"/>
            <a:ext cx="884238" cy="1587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61" name="Line 173"/>
          <p:cNvSpPr>
            <a:spLocks noChangeShapeType="1"/>
          </p:cNvSpPr>
          <p:nvPr/>
        </p:nvSpPr>
        <p:spPr bwMode="auto">
          <a:xfrm>
            <a:off x="5611813" y="3795713"/>
            <a:ext cx="176212" cy="1587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62" name="Line 174"/>
          <p:cNvSpPr>
            <a:spLocks noChangeShapeType="1"/>
          </p:cNvSpPr>
          <p:nvPr/>
        </p:nvSpPr>
        <p:spPr bwMode="auto">
          <a:xfrm>
            <a:off x="5700713" y="3708400"/>
            <a:ext cx="1587" cy="176213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63" name="Rectangle 175"/>
          <p:cNvSpPr>
            <a:spLocks noChangeArrowheads="1"/>
          </p:cNvSpPr>
          <p:nvPr/>
        </p:nvSpPr>
        <p:spPr bwMode="auto">
          <a:xfrm>
            <a:off x="6253163" y="4125913"/>
            <a:ext cx="9334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300">
                <a:solidFill>
                  <a:srgbClr val="000000"/>
                </a:solidFill>
                <a:latin typeface="Helvetica" pitchFamily="34" charset="0"/>
              </a:rPr>
              <a:t>1000</a:t>
            </a:r>
            <a:endParaRPr lang="en-US"/>
          </a:p>
        </p:txBody>
      </p:sp>
      <p:sp>
        <p:nvSpPr>
          <p:cNvPr id="140464" name="Line 176"/>
          <p:cNvSpPr>
            <a:spLocks noChangeShapeType="1"/>
          </p:cNvSpPr>
          <p:nvPr/>
        </p:nvSpPr>
        <p:spPr bwMode="auto">
          <a:xfrm>
            <a:off x="5257800" y="4344988"/>
            <a:ext cx="884238" cy="1587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65" name="Line 177"/>
          <p:cNvSpPr>
            <a:spLocks noChangeShapeType="1"/>
          </p:cNvSpPr>
          <p:nvPr/>
        </p:nvSpPr>
        <p:spPr bwMode="auto">
          <a:xfrm>
            <a:off x="5611813" y="4344988"/>
            <a:ext cx="176212" cy="1587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0466" name="Line 178"/>
          <p:cNvSpPr>
            <a:spLocks noChangeShapeType="1"/>
          </p:cNvSpPr>
          <p:nvPr/>
        </p:nvSpPr>
        <p:spPr bwMode="auto">
          <a:xfrm>
            <a:off x="5700713" y="4257675"/>
            <a:ext cx="1587" cy="174625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Pr(new arrival delayed)</a:t>
            </a:r>
          </a:p>
        </p:txBody>
      </p:sp>
      <p:grpSp>
        <p:nvGrpSpPr>
          <p:cNvPr id="141318" name="Group 6"/>
          <p:cNvGrpSpPr>
            <a:grpSpLocks noChangeAspect="1"/>
          </p:cNvGrpSpPr>
          <p:nvPr/>
        </p:nvGrpSpPr>
        <p:grpSpPr bwMode="auto">
          <a:xfrm>
            <a:off x="0" y="1447800"/>
            <a:ext cx="8763000" cy="5213350"/>
            <a:chOff x="96" y="960"/>
            <a:chExt cx="5520" cy="3284"/>
          </a:xfrm>
        </p:grpSpPr>
        <p:sp>
          <p:nvSpPr>
            <p:cNvPr id="141317" name="AutoShape 5"/>
            <p:cNvSpPr>
              <a:spLocks noChangeAspect="1" noChangeArrowheads="1" noTextEdit="1"/>
            </p:cNvSpPr>
            <p:nvPr/>
          </p:nvSpPr>
          <p:spPr bwMode="auto">
            <a:xfrm>
              <a:off x="96" y="960"/>
              <a:ext cx="5520" cy="3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19" name="Rectangle 7"/>
            <p:cNvSpPr>
              <a:spLocks noChangeArrowheads="1"/>
            </p:cNvSpPr>
            <p:nvPr/>
          </p:nvSpPr>
          <p:spPr bwMode="auto">
            <a:xfrm>
              <a:off x="913" y="1212"/>
              <a:ext cx="2552" cy="258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20" name="Rectangle 8"/>
            <p:cNvSpPr>
              <a:spLocks noChangeArrowheads="1"/>
            </p:cNvSpPr>
            <p:nvPr/>
          </p:nvSpPr>
          <p:spPr bwMode="auto">
            <a:xfrm>
              <a:off x="913" y="1212"/>
              <a:ext cx="2552" cy="2582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21" name="Line 9"/>
            <p:cNvSpPr>
              <a:spLocks noChangeShapeType="1"/>
            </p:cNvSpPr>
            <p:nvPr/>
          </p:nvSpPr>
          <p:spPr bwMode="auto">
            <a:xfrm>
              <a:off x="913" y="1212"/>
              <a:ext cx="255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22" name="Freeform 10"/>
            <p:cNvSpPr>
              <a:spLocks/>
            </p:cNvSpPr>
            <p:nvPr/>
          </p:nvSpPr>
          <p:spPr bwMode="auto">
            <a:xfrm>
              <a:off x="913" y="1212"/>
              <a:ext cx="2552" cy="2582"/>
            </a:xfrm>
            <a:custGeom>
              <a:avLst/>
              <a:gdLst/>
              <a:ahLst/>
              <a:cxnLst>
                <a:cxn ang="0">
                  <a:pos x="0" y="195"/>
                </a:cxn>
                <a:cxn ang="0">
                  <a:pos x="153" y="195"/>
                </a:cxn>
                <a:cxn ang="0">
                  <a:pos x="153" y="0"/>
                </a:cxn>
              </a:cxnLst>
              <a:rect l="0" t="0" r="r" b="b"/>
              <a:pathLst>
                <a:path w="153" h="195">
                  <a:moveTo>
                    <a:pt x="0" y="195"/>
                  </a:moveTo>
                  <a:lnTo>
                    <a:pt x="153" y="195"/>
                  </a:lnTo>
                  <a:lnTo>
                    <a:pt x="15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23" name="Line 11"/>
            <p:cNvSpPr>
              <a:spLocks noChangeShapeType="1"/>
            </p:cNvSpPr>
            <p:nvPr/>
          </p:nvSpPr>
          <p:spPr bwMode="auto">
            <a:xfrm flipV="1">
              <a:off x="913" y="1212"/>
              <a:ext cx="1" cy="258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24" name="Line 12"/>
            <p:cNvSpPr>
              <a:spLocks noChangeShapeType="1"/>
            </p:cNvSpPr>
            <p:nvPr/>
          </p:nvSpPr>
          <p:spPr bwMode="auto">
            <a:xfrm>
              <a:off x="913" y="3794"/>
              <a:ext cx="255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25" name="Line 13"/>
            <p:cNvSpPr>
              <a:spLocks noChangeShapeType="1"/>
            </p:cNvSpPr>
            <p:nvPr/>
          </p:nvSpPr>
          <p:spPr bwMode="auto">
            <a:xfrm flipV="1">
              <a:off x="913" y="1212"/>
              <a:ext cx="1" cy="258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26" name="Line 14"/>
            <p:cNvSpPr>
              <a:spLocks noChangeShapeType="1"/>
            </p:cNvSpPr>
            <p:nvPr/>
          </p:nvSpPr>
          <p:spPr bwMode="auto">
            <a:xfrm flipV="1">
              <a:off x="913" y="3767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27" name="Line 15"/>
            <p:cNvSpPr>
              <a:spLocks noChangeShapeType="1"/>
            </p:cNvSpPr>
            <p:nvPr/>
          </p:nvSpPr>
          <p:spPr bwMode="auto">
            <a:xfrm>
              <a:off x="913" y="1212"/>
              <a:ext cx="1" cy="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28" name="Rectangle 16"/>
            <p:cNvSpPr>
              <a:spLocks noChangeArrowheads="1"/>
            </p:cNvSpPr>
            <p:nvPr/>
          </p:nvSpPr>
          <p:spPr bwMode="auto">
            <a:xfrm>
              <a:off x="863" y="3834"/>
              <a:ext cx="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/>
            </a:p>
          </p:txBody>
        </p:sp>
        <p:sp>
          <p:nvSpPr>
            <p:cNvPr id="141329" name="Line 17"/>
            <p:cNvSpPr>
              <a:spLocks noChangeShapeType="1"/>
            </p:cNvSpPr>
            <p:nvPr/>
          </p:nvSpPr>
          <p:spPr bwMode="auto">
            <a:xfrm flipV="1">
              <a:off x="1547" y="3767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30" name="Line 18"/>
            <p:cNvSpPr>
              <a:spLocks noChangeShapeType="1"/>
            </p:cNvSpPr>
            <p:nvPr/>
          </p:nvSpPr>
          <p:spPr bwMode="auto">
            <a:xfrm>
              <a:off x="1547" y="1212"/>
              <a:ext cx="1" cy="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31" name="Rectangle 19"/>
            <p:cNvSpPr>
              <a:spLocks noChangeArrowheads="1"/>
            </p:cNvSpPr>
            <p:nvPr/>
          </p:nvSpPr>
          <p:spPr bwMode="auto">
            <a:xfrm>
              <a:off x="1497" y="3834"/>
              <a:ext cx="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5</a:t>
              </a:r>
              <a:endParaRPr lang="en-US"/>
            </a:p>
          </p:txBody>
        </p:sp>
        <p:sp>
          <p:nvSpPr>
            <p:cNvPr id="141332" name="Line 20"/>
            <p:cNvSpPr>
              <a:spLocks noChangeShapeType="1"/>
            </p:cNvSpPr>
            <p:nvPr/>
          </p:nvSpPr>
          <p:spPr bwMode="auto">
            <a:xfrm flipV="1">
              <a:off x="2181" y="3767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33" name="Line 21"/>
            <p:cNvSpPr>
              <a:spLocks noChangeShapeType="1"/>
            </p:cNvSpPr>
            <p:nvPr/>
          </p:nvSpPr>
          <p:spPr bwMode="auto">
            <a:xfrm>
              <a:off x="2181" y="1212"/>
              <a:ext cx="1" cy="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34" name="Rectangle 22"/>
            <p:cNvSpPr>
              <a:spLocks noChangeArrowheads="1"/>
            </p:cNvSpPr>
            <p:nvPr/>
          </p:nvSpPr>
          <p:spPr bwMode="auto">
            <a:xfrm>
              <a:off x="2081" y="3834"/>
              <a:ext cx="16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10</a:t>
              </a:r>
              <a:endParaRPr lang="en-US"/>
            </a:p>
          </p:txBody>
        </p:sp>
        <p:sp>
          <p:nvSpPr>
            <p:cNvPr id="141335" name="Line 23"/>
            <p:cNvSpPr>
              <a:spLocks noChangeShapeType="1"/>
            </p:cNvSpPr>
            <p:nvPr/>
          </p:nvSpPr>
          <p:spPr bwMode="auto">
            <a:xfrm flipV="1">
              <a:off x="2814" y="3767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36" name="Line 24"/>
            <p:cNvSpPr>
              <a:spLocks noChangeShapeType="1"/>
            </p:cNvSpPr>
            <p:nvPr/>
          </p:nvSpPr>
          <p:spPr bwMode="auto">
            <a:xfrm>
              <a:off x="2814" y="1212"/>
              <a:ext cx="1" cy="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37" name="Rectangle 25"/>
            <p:cNvSpPr>
              <a:spLocks noChangeArrowheads="1"/>
            </p:cNvSpPr>
            <p:nvPr/>
          </p:nvSpPr>
          <p:spPr bwMode="auto">
            <a:xfrm>
              <a:off x="2714" y="3834"/>
              <a:ext cx="16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15</a:t>
              </a:r>
              <a:endParaRPr lang="en-US"/>
            </a:p>
          </p:txBody>
        </p:sp>
        <p:sp>
          <p:nvSpPr>
            <p:cNvPr id="141338" name="Line 26"/>
            <p:cNvSpPr>
              <a:spLocks noChangeShapeType="1"/>
            </p:cNvSpPr>
            <p:nvPr/>
          </p:nvSpPr>
          <p:spPr bwMode="auto">
            <a:xfrm flipV="1">
              <a:off x="3465" y="3767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39" name="Line 27"/>
            <p:cNvSpPr>
              <a:spLocks noChangeShapeType="1"/>
            </p:cNvSpPr>
            <p:nvPr/>
          </p:nvSpPr>
          <p:spPr bwMode="auto">
            <a:xfrm>
              <a:off x="3465" y="1212"/>
              <a:ext cx="1" cy="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40" name="Rectangle 28"/>
            <p:cNvSpPr>
              <a:spLocks noChangeArrowheads="1"/>
            </p:cNvSpPr>
            <p:nvPr/>
          </p:nvSpPr>
          <p:spPr bwMode="auto">
            <a:xfrm>
              <a:off x="3365" y="3834"/>
              <a:ext cx="16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20</a:t>
              </a:r>
              <a:endParaRPr lang="en-US"/>
            </a:p>
          </p:txBody>
        </p:sp>
        <p:sp>
          <p:nvSpPr>
            <p:cNvPr id="141341" name="Line 29"/>
            <p:cNvSpPr>
              <a:spLocks noChangeShapeType="1"/>
            </p:cNvSpPr>
            <p:nvPr/>
          </p:nvSpPr>
          <p:spPr bwMode="auto">
            <a:xfrm>
              <a:off x="913" y="3794"/>
              <a:ext cx="1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42" name="Line 30"/>
            <p:cNvSpPr>
              <a:spLocks noChangeShapeType="1"/>
            </p:cNvSpPr>
            <p:nvPr/>
          </p:nvSpPr>
          <p:spPr bwMode="auto">
            <a:xfrm flipH="1">
              <a:off x="3431" y="3794"/>
              <a:ext cx="3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43" name="Rectangle 31"/>
            <p:cNvSpPr>
              <a:spLocks noChangeArrowheads="1"/>
            </p:cNvSpPr>
            <p:nvPr/>
          </p:nvSpPr>
          <p:spPr bwMode="auto">
            <a:xfrm>
              <a:off x="746" y="3701"/>
              <a:ext cx="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/>
            </a:p>
          </p:txBody>
        </p:sp>
        <p:sp>
          <p:nvSpPr>
            <p:cNvPr id="141344" name="Line 32"/>
            <p:cNvSpPr>
              <a:spLocks noChangeShapeType="1"/>
            </p:cNvSpPr>
            <p:nvPr/>
          </p:nvSpPr>
          <p:spPr bwMode="auto">
            <a:xfrm>
              <a:off x="913" y="3423"/>
              <a:ext cx="1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45" name="Line 33"/>
            <p:cNvSpPr>
              <a:spLocks noChangeShapeType="1"/>
            </p:cNvSpPr>
            <p:nvPr/>
          </p:nvSpPr>
          <p:spPr bwMode="auto">
            <a:xfrm flipH="1">
              <a:off x="3431" y="3423"/>
              <a:ext cx="3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46" name="Rectangle 34"/>
            <p:cNvSpPr>
              <a:spLocks noChangeArrowheads="1"/>
            </p:cNvSpPr>
            <p:nvPr/>
          </p:nvSpPr>
          <p:spPr bwMode="auto">
            <a:xfrm>
              <a:off x="496" y="3330"/>
              <a:ext cx="2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0.05</a:t>
              </a:r>
              <a:endParaRPr lang="en-US"/>
            </a:p>
          </p:txBody>
        </p:sp>
        <p:sp>
          <p:nvSpPr>
            <p:cNvPr id="141347" name="Line 35"/>
            <p:cNvSpPr>
              <a:spLocks noChangeShapeType="1"/>
            </p:cNvSpPr>
            <p:nvPr/>
          </p:nvSpPr>
          <p:spPr bwMode="auto">
            <a:xfrm>
              <a:off x="913" y="3052"/>
              <a:ext cx="1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48" name="Line 36"/>
            <p:cNvSpPr>
              <a:spLocks noChangeShapeType="1"/>
            </p:cNvSpPr>
            <p:nvPr/>
          </p:nvSpPr>
          <p:spPr bwMode="auto">
            <a:xfrm flipH="1">
              <a:off x="3431" y="3052"/>
              <a:ext cx="3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49" name="Rectangle 37"/>
            <p:cNvSpPr>
              <a:spLocks noChangeArrowheads="1"/>
            </p:cNvSpPr>
            <p:nvPr/>
          </p:nvSpPr>
          <p:spPr bwMode="auto">
            <a:xfrm>
              <a:off x="596" y="2960"/>
              <a:ext cx="20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0.1</a:t>
              </a:r>
              <a:endParaRPr lang="en-US"/>
            </a:p>
          </p:txBody>
        </p:sp>
        <p:sp>
          <p:nvSpPr>
            <p:cNvPr id="141350" name="Line 38"/>
            <p:cNvSpPr>
              <a:spLocks noChangeShapeType="1"/>
            </p:cNvSpPr>
            <p:nvPr/>
          </p:nvSpPr>
          <p:spPr bwMode="auto">
            <a:xfrm>
              <a:off x="913" y="2681"/>
              <a:ext cx="1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51" name="Line 39"/>
            <p:cNvSpPr>
              <a:spLocks noChangeShapeType="1"/>
            </p:cNvSpPr>
            <p:nvPr/>
          </p:nvSpPr>
          <p:spPr bwMode="auto">
            <a:xfrm flipH="1">
              <a:off x="3431" y="2681"/>
              <a:ext cx="3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52" name="Rectangle 40"/>
            <p:cNvSpPr>
              <a:spLocks noChangeArrowheads="1"/>
            </p:cNvSpPr>
            <p:nvPr/>
          </p:nvSpPr>
          <p:spPr bwMode="auto">
            <a:xfrm>
              <a:off x="496" y="2589"/>
              <a:ext cx="2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0.15</a:t>
              </a:r>
              <a:endParaRPr lang="en-US"/>
            </a:p>
          </p:txBody>
        </p:sp>
        <p:sp>
          <p:nvSpPr>
            <p:cNvPr id="141353" name="Line 41"/>
            <p:cNvSpPr>
              <a:spLocks noChangeShapeType="1"/>
            </p:cNvSpPr>
            <p:nvPr/>
          </p:nvSpPr>
          <p:spPr bwMode="auto">
            <a:xfrm>
              <a:off x="913" y="2311"/>
              <a:ext cx="1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54" name="Line 42"/>
            <p:cNvSpPr>
              <a:spLocks noChangeShapeType="1"/>
            </p:cNvSpPr>
            <p:nvPr/>
          </p:nvSpPr>
          <p:spPr bwMode="auto">
            <a:xfrm flipH="1">
              <a:off x="3431" y="2311"/>
              <a:ext cx="3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55" name="Rectangle 43"/>
            <p:cNvSpPr>
              <a:spLocks noChangeArrowheads="1"/>
            </p:cNvSpPr>
            <p:nvPr/>
          </p:nvSpPr>
          <p:spPr bwMode="auto">
            <a:xfrm>
              <a:off x="596" y="2218"/>
              <a:ext cx="20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en-US"/>
            </a:p>
          </p:txBody>
        </p:sp>
        <p:sp>
          <p:nvSpPr>
            <p:cNvPr id="141356" name="Line 44"/>
            <p:cNvSpPr>
              <a:spLocks noChangeShapeType="1"/>
            </p:cNvSpPr>
            <p:nvPr/>
          </p:nvSpPr>
          <p:spPr bwMode="auto">
            <a:xfrm>
              <a:off x="913" y="1940"/>
              <a:ext cx="1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57" name="Line 45"/>
            <p:cNvSpPr>
              <a:spLocks noChangeShapeType="1"/>
            </p:cNvSpPr>
            <p:nvPr/>
          </p:nvSpPr>
          <p:spPr bwMode="auto">
            <a:xfrm flipH="1">
              <a:off x="3431" y="1940"/>
              <a:ext cx="3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58" name="Rectangle 46"/>
            <p:cNvSpPr>
              <a:spLocks noChangeArrowheads="1"/>
            </p:cNvSpPr>
            <p:nvPr/>
          </p:nvSpPr>
          <p:spPr bwMode="auto">
            <a:xfrm>
              <a:off x="496" y="1847"/>
              <a:ext cx="2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0.25</a:t>
              </a:r>
              <a:endParaRPr lang="en-US"/>
            </a:p>
          </p:txBody>
        </p:sp>
        <p:sp>
          <p:nvSpPr>
            <p:cNvPr id="141359" name="Line 47"/>
            <p:cNvSpPr>
              <a:spLocks noChangeShapeType="1"/>
            </p:cNvSpPr>
            <p:nvPr/>
          </p:nvSpPr>
          <p:spPr bwMode="auto">
            <a:xfrm>
              <a:off x="913" y="1569"/>
              <a:ext cx="1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60" name="Line 48"/>
            <p:cNvSpPr>
              <a:spLocks noChangeShapeType="1"/>
            </p:cNvSpPr>
            <p:nvPr/>
          </p:nvSpPr>
          <p:spPr bwMode="auto">
            <a:xfrm flipH="1">
              <a:off x="3431" y="1569"/>
              <a:ext cx="3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61" name="Rectangle 49"/>
            <p:cNvSpPr>
              <a:spLocks noChangeArrowheads="1"/>
            </p:cNvSpPr>
            <p:nvPr/>
          </p:nvSpPr>
          <p:spPr bwMode="auto">
            <a:xfrm>
              <a:off x="596" y="1476"/>
              <a:ext cx="20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0.3</a:t>
              </a:r>
              <a:endParaRPr lang="en-US"/>
            </a:p>
          </p:txBody>
        </p:sp>
        <p:sp>
          <p:nvSpPr>
            <p:cNvPr id="141362" name="Line 50"/>
            <p:cNvSpPr>
              <a:spLocks noChangeShapeType="1"/>
            </p:cNvSpPr>
            <p:nvPr/>
          </p:nvSpPr>
          <p:spPr bwMode="auto">
            <a:xfrm>
              <a:off x="913" y="1212"/>
              <a:ext cx="1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63" name="Line 51"/>
            <p:cNvSpPr>
              <a:spLocks noChangeShapeType="1"/>
            </p:cNvSpPr>
            <p:nvPr/>
          </p:nvSpPr>
          <p:spPr bwMode="auto">
            <a:xfrm flipH="1">
              <a:off x="3431" y="1212"/>
              <a:ext cx="3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64" name="Rectangle 52"/>
            <p:cNvSpPr>
              <a:spLocks noChangeArrowheads="1"/>
            </p:cNvSpPr>
            <p:nvPr/>
          </p:nvSpPr>
          <p:spPr bwMode="auto">
            <a:xfrm>
              <a:off x="496" y="1119"/>
              <a:ext cx="2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0.35</a:t>
              </a:r>
              <a:endParaRPr lang="en-US"/>
            </a:p>
          </p:txBody>
        </p:sp>
        <p:sp>
          <p:nvSpPr>
            <p:cNvPr id="141365" name="Line 53"/>
            <p:cNvSpPr>
              <a:spLocks noChangeShapeType="1"/>
            </p:cNvSpPr>
            <p:nvPr/>
          </p:nvSpPr>
          <p:spPr bwMode="auto">
            <a:xfrm>
              <a:off x="913" y="1212"/>
              <a:ext cx="255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66" name="Freeform 54"/>
            <p:cNvSpPr>
              <a:spLocks/>
            </p:cNvSpPr>
            <p:nvPr/>
          </p:nvSpPr>
          <p:spPr bwMode="auto">
            <a:xfrm>
              <a:off x="913" y="1212"/>
              <a:ext cx="2552" cy="2582"/>
            </a:xfrm>
            <a:custGeom>
              <a:avLst/>
              <a:gdLst/>
              <a:ahLst/>
              <a:cxnLst>
                <a:cxn ang="0">
                  <a:pos x="0" y="195"/>
                </a:cxn>
                <a:cxn ang="0">
                  <a:pos x="153" y="195"/>
                </a:cxn>
                <a:cxn ang="0">
                  <a:pos x="153" y="0"/>
                </a:cxn>
              </a:cxnLst>
              <a:rect l="0" t="0" r="r" b="b"/>
              <a:pathLst>
                <a:path w="153" h="195">
                  <a:moveTo>
                    <a:pt x="0" y="195"/>
                  </a:moveTo>
                  <a:lnTo>
                    <a:pt x="153" y="195"/>
                  </a:lnTo>
                  <a:lnTo>
                    <a:pt x="15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67" name="Line 55"/>
            <p:cNvSpPr>
              <a:spLocks noChangeShapeType="1"/>
            </p:cNvSpPr>
            <p:nvPr/>
          </p:nvSpPr>
          <p:spPr bwMode="auto">
            <a:xfrm flipV="1">
              <a:off x="913" y="1212"/>
              <a:ext cx="1" cy="258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68" name="Freeform 56"/>
            <p:cNvSpPr>
              <a:spLocks/>
            </p:cNvSpPr>
            <p:nvPr/>
          </p:nvSpPr>
          <p:spPr bwMode="auto">
            <a:xfrm>
              <a:off x="1030" y="1609"/>
              <a:ext cx="2301" cy="19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0" y="1152"/>
                </a:cxn>
                <a:cxn ang="0">
                  <a:pos x="517" y="1496"/>
                </a:cxn>
                <a:cxn ang="0">
                  <a:pos x="767" y="1668"/>
                </a:cxn>
                <a:cxn ang="0">
                  <a:pos x="1017" y="1774"/>
                </a:cxn>
                <a:cxn ang="0">
                  <a:pos x="1284" y="1840"/>
                </a:cxn>
                <a:cxn ang="0">
                  <a:pos x="1534" y="1893"/>
                </a:cxn>
                <a:cxn ang="0">
                  <a:pos x="1784" y="1920"/>
                </a:cxn>
                <a:cxn ang="0">
                  <a:pos x="2051" y="1946"/>
                </a:cxn>
                <a:cxn ang="0">
                  <a:pos x="2301" y="1973"/>
                </a:cxn>
              </a:cxnLst>
              <a:rect l="0" t="0" r="r" b="b"/>
              <a:pathLst>
                <a:path w="2301" h="1973">
                  <a:moveTo>
                    <a:pt x="0" y="0"/>
                  </a:moveTo>
                  <a:lnTo>
                    <a:pt x="250" y="1152"/>
                  </a:lnTo>
                  <a:lnTo>
                    <a:pt x="517" y="1496"/>
                  </a:lnTo>
                  <a:lnTo>
                    <a:pt x="767" y="1668"/>
                  </a:lnTo>
                  <a:lnTo>
                    <a:pt x="1017" y="1774"/>
                  </a:lnTo>
                  <a:lnTo>
                    <a:pt x="1284" y="1840"/>
                  </a:lnTo>
                  <a:lnTo>
                    <a:pt x="1534" y="1893"/>
                  </a:lnTo>
                  <a:lnTo>
                    <a:pt x="1784" y="1920"/>
                  </a:lnTo>
                  <a:lnTo>
                    <a:pt x="2051" y="1946"/>
                  </a:lnTo>
                  <a:lnTo>
                    <a:pt x="2301" y="1973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69" name="Line 57"/>
            <p:cNvSpPr>
              <a:spLocks noChangeShapeType="1"/>
            </p:cNvSpPr>
            <p:nvPr/>
          </p:nvSpPr>
          <p:spPr bwMode="auto">
            <a:xfrm>
              <a:off x="963" y="1609"/>
              <a:ext cx="13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70" name="Line 58"/>
            <p:cNvSpPr>
              <a:spLocks noChangeShapeType="1"/>
            </p:cNvSpPr>
            <p:nvPr/>
          </p:nvSpPr>
          <p:spPr bwMode="auto">
            <a:xfrm>
              <a:off x="1030" y="1556"/>
              <a:ext cx="1" cy="10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71" name="Line 59"/>
            <p:cNvSpPr>
              <a:spLocks noChangeShapeType="1"/>
            </p:cNvSpPr>
            <p:nvPr/>
          </p:nvSpPr>
          <p:spPr bwMode="auto">
            <a:xfrm>
              <a:off x="1213" y="2761"/>
              <a:ext cx="13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72" name="Line 60"/>
            <p:cNvSpPr>
              <a:spLocks noChangeShapeType="1"/>
            </p:cNvSpPr>
            <p:nvPr/>
          </p:nvSpPr>
          <p:spPr bwMode="auto">
            <a:xfrm>
              <a:off x="1280" y="2708"/>
              <a:ext cx="1" cy="10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73" name="Line 61"/>
            <p:cNvSpPr>
              <a:spLocks noChangeShapeType="1"/>
            </p:cNvSpPr>
            <p:nvPr/>
          </p:nvSpPr>
          <p:spPr bwMode="auto">
            <a:xfrm>
              <a:off x="1480" y="3105"/>
              <a:ext cx="13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74" name="Line 62"/>
            <p:cNvSpPr>
              <a:spLocks noChangeShapeType="1"/>
            </p:cNvSpPr>
            <p:nvPr/>
          </p:nvSpPr>
          <p:spPr bwMode="auto">
            <a:xfrm>
              <a:off x="1547" y="3052"/>
              <a:ext cx="1" cy="10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75" name="Line 63"/>
            <p:cNvSpPr>
              <a:spLocks noChangeShapeType="1"/>
            </p:cNvSpPr>
            <p:nvPr/>
          </p:nvSpPr>
          <p:spPr bwMode="auto">
            <a:xfrm>
              <a:off x="1730" y="3277"/>
              <a:ext cx="13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76" name="Line 64"/>
            <p:cNvSpPr>
              <a:spLocks noChangeShapeType="1"/>
            </p:cNvSpPr>
            <p:nvPr/>
          </p:nvSpPr>
          <p:spPr bwMode="auto">
            <a:xfrm>
              <a:off x="1797" y="3224"/>
              <a:ext cx="1" cy="10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77" name="Line 65"/>
            <p:cNvSpPr>
              <a:spLocks noChangeShapeType="1"/>
            </p:cNvSpPr>
            <p:nvPr/>
          </p:nvSpPr>
          <p:spPr bwMode="auto">
            <a:xfrm>
              <a:off x="1980" y="3383"/>
              <a:ext cx="13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78" name="Line 66"/>
            <p:cNvSpPr>
              <a:spLocks noChangeShapeType="1"/>
            </p:cNvSpPr>
            <p:nvPr/>
          </p:nvSpPr>
          <p:spPr bwMode="auto">
            <a:xfrm>
              <a:off x="2047" y="3330"/>
              <a:ext cx="1" cy="10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79" name="Line 67"/>
            <p:cNvSpPr>
              <a:spLocks noChangeShapeType="1"/>
            </p:cNvSpPr>
            <p:nvPr/>
          </p:nvSpPr>
          <p:spPr bwMode="auto">
            <a:xfrm>
              <a:off x="2247" y="3449"/>
              <a:ext cx="13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80" name="Line 68"/>
            <p:cNvSpPr>
              <a:spLocks noChangeShapeType="1"/>
            </p:cNvSpPr>
            <p:nvPr/>
          </p:nvSpPr>
          <p:spPr bwMode="auto">
            <a:xfrm>
              <a:off x="2314" y="3397"/>
              <a:ext cx="1" cy="10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81" name="Line 69"/>
            <p:cNvSpPr>
              <a:spLocks noChangeShapeType="1"/>
            </p:cNvSpPr>
            <p:nvPr/>
          </p:nvSpPr>
          <p:spPr bwMode="auto">
            <a:xfrm>
              <a:off x="2497" y="3502"/>
              <a:ext cx="13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82" name="Line 70"/>
            <p:cNvSpPr>
              <a:spLocks noChangeShapeType="1"/>
            </p:cNvSpPr>
            <p:nvPr/>
          </p:nvSpPr>
          <p:spPr bwMode="auto">
            <a:xfrm>
              <a:off x="2564" y="3449"/>
              <a:ext cx="1" cy="10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83" name="Line 71"/>
            <p:cNvSpPr>
              <a:spLocks noChangeShapeType="1"/>
            </p:cNvSpPr>
            <p:nvPr/>
          </p:nvSpPr>
          <p:spPr bwMode="auto">
            <a:xfrm>
              <a:off x="2748" y="3529"/>
              <a:ext cx="133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84" name="Line 72"/>
            <p:cNvSpPr>
              <a:spLocks noChangeShapeType="1"/>
            </p:cNvSpPr>
            <p:nvPr/>
          </p:nvSpPr>
          <p:spPr bwMode="auto">
            <a:xfrm>
              <a:off x="2814" y="3476"/>
              <a:ext cx="1" cy="10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85" name="Line 73"/>
            <p:cNvSpPr>
              <a:spLocks noChangeShapeType="1"/>
            </p:cNvSpPr>
            <p:nvPr/>
          </p:nvSpPr>
          <p:spPr bwMode="auto">
            <a:xfrm>
              <a:off x="3014" y="3555"/>
              <a:ext cx="13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86" name="Line 74"/>
            <p:cNvSpPr>
              <a:spLocks noChangeShapeType="1"/>
            </p:cNvSpPr>
            <p:nvPr/>
          </p:nvSpPr>
          <p:spPr bwMode="auto">
            <a:xfrm>
              <a:off x="3081" y="3502"/>
              <a:ext cx="1" cy="10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87" name="Line 75"/>
            <p:cNvSpPr>
              <a:spLocks noChangeShapeType="1"/>
            </p:cNvSpPr>
            <p:nvPr/>
          </p:nvSpPr>
          <p:spPr bwMode="auto">
            <a:xfrm>
              <a:off x="3265" y="3582"/>
              <a:ext cx="133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88" name="Line 76"/>
            <p:cNvSpPr>
              <a:spLocks noChangeShapeType="1"/>
            </p:cNvSpPr>
            <p:nvPr/>
          </p:nvSpPr>
          <p:spPr bwMode="auto">
            <a:xfrm>
              <a:off x="3331" y="3529"/>
              <a:ext cx="1" cy="10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89" name="Freeform 77"/>
            <p:cNvSpPr>
              <a:spLocks/>
            </p:cNvSpPr>
            <p:nvPr/>
          </p:nvSpPr>
          <p:spPr bwMode="auto">
            <a:xfrm>
              <a:off x="1030" y="1516"/>
              <a:ext cx="2301" cy="19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0" y="1060"/>
                </a:cxn>
                <a:cxn ang="0">
                  <a:pos x="517" y="1417"/>
                </a:cxn>
                <a:cxn ang="0">
                  <a:pos x="767" y="1616"/>
                </a:cxn>
                <a:cxn ang="0">
                  <a:pos x="1017" y="1735"/>
                </a:cxn>
                <a:cxn ang="0">
                  <a:pos x="1284" y="1814"/>
                </a:cxn>
                <a:cxn ang="0">
                  <a:pos x="1534" y="1881"/>
                </a:cxn>
                <a:cxn ang="0">
                  <a:pos x="1784" y="1920"/>
                </a:cxn>
                <a:cxn ang="0">
                  <a:pos x="2051" y="1960"/>
                </a:cxn>
                <a:cxn ang="0">
                  <a:pos x="2301" y="1986"/>
                </a:cxn>
              </a:cxnLst>
              <a:rect l="0" t="0" r="r" b="b"/>
              <a:pathLst>
                <a:path w="2301" h="1986">
                  <a:moveTo>
                    <a:pt x="0" y="0"/>
                  </a:moveTo>
                  <a:lnTo>
                    <a:pt x="250" y="1060"/>
                  </a:lnTo>
                  <a:lnTo>
                    <a:pt x="517" y="1417"/>
                  </a:lnTo>
                  <a:lnTo>
                    <a:pt x="767" y="1616"/>
                  </a:lnTo>
                  <a:lnTo>
                    <a:pt x="1017" y="1735"/>
                  </a:lnTo>
                  <a:lnTo>
                    <a:pt x="1284" y="1814"/>
                  </a:lnTo>
                  <a:lnTo>
                    <a:pt x="1534" y="1881"/>
                  </a:lnTo>
                  <a:lnTo>
                    <a:pt x="1784" y="1920"/>
                  </a:lnTo>
                  <a:lnTo>
                    <a:pt x="2051" y="1960"/>
                  </a:lnTo>
                  <a:lnTo>
                    <a:pt x="2301" y="1986"/>
                  </a:lnTo>
                </a:path>
              </a:pathLst>
            </a:custGeom>
            <a:noFill/>
            <a:ln w="0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90" name="Line 78"/>
            <p:cNvSpPr>
              <a:spLocks noChangeShapeType="1"/>
            </p:cNvSpPr>
            <p:nvPr/>
          </p:nvSpPr>
          <p:spPr bwMode="auto">
            <a:xfrm>
              <a:off x="963" y="1516"/>
              <a:ext cx="134" cy="1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91" name="Line 79"/>
            <p:cNvSpPr>
              <a:spLocks noChangeShapeType="1"/>
            </p:cNvSpPr>
            <p:nvPr/>
          </p:nvSpPr>
          <p:spPr bwMode="auto">
            <a:xfrm>
              <a:off x="1030" y="1490"/>
              <a:ext cx="1" cy="79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92" name="Line 80"/>
            <p:cNvSpPr>
              <a:spLocks noChangeShapeType="1"/>
            </p:cNvSpPr>
            <p:nvPr/>
          </p:nvSpPr>
          <p:spPr bwMode="auto">
            <a:xfrm>
              <a:off x="1213" y="2576"/>
              <a:ext cx="134" cy="1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93" name="Line 81"/>
            <p:cNvSpPr>
              <a:spLocks noChangeShapeType="1"/>
            </p:cNvSpPr>
            <p:nvPr/>
          </p:nvSpPr>
          <p:spPr bwMode="auto">
            <a:xfrm>
              <a:off x="1280" y="2523"/>
              <a:ext cx="1" cy="105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94" name="Line 82"/>
            <p:cNvSpPr>
              <a:spLocks noChangeShapeType="1"/>
            </p:cNvSpPr>
            <p:nvPr/>
          </p:nvSpPr>
          <p:spPr bwMode="auto">
            <a:xfrm>
              <a:off x="1480" y="2933"/>
              <a:ext cx="134" cy="1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95" name="Line 83"/>
            <p:cNvSpPr>
              <a:spLocks noChangeShapeType="1"/>
            </p:cNvSpPr>
            <p:nvPr/>
          </p:nvSpPr>
          <p:spPr bwMode="auto">
            <a:xfrm>
              <a:off x="1547" y="2880"/>
              <a:ext cx="1" cy="106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96" name="Line 84"/>
            <p:cNvSpPr>
              <a:spLocks noChangeShapeType="1"/>
            </p:cNvSpPr>
            <p:nvPr/>
          </p:nvSpPr>
          <p:spPr bwMode="auto">
            <a:xfrm>
              <a:off x="1730" y="3132"/>
              <a:ext cx="134" cy="1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97" name="Line 85"/>
            <p:cNvSpPr>
              <a:spLocks noChangeShapeType="1"/>
            </p:cNvSpPr>
            <p:nvPr/>
          </p:nvSpPr>
          <p:spPr bwMode="auto">
            <a:xfrm>
              <a:off x="1797" y="3079"/>
              <a:ext cx="1" cy="106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98" name="Line 86"/>
            <p:cNvSpPr>
              <a:spLocks noChangeShapeType="1"/>
            </p:cNvSpPr>
            <p:nvPr/>
          </p:nvSpPr>
          <p:spPr bwMode="auto">
            <a:xfrm>
              <a:off x="1980" y="3251"/>
              <a:ext cx="134" cy="1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399" name="Line 87"/>
            <p:cNvSpPr>
              <a:spLocks noChangeShapeType="1"/>
            </p:cNvSpPr>
            <p:nvPr/>
          </p:nvSpPr>
          <p:spPr bwMode="auto">
            <a:xfrm>
              <a:off x="2047" y="3198"/>
              <a:ext cx="1" cy="106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00" name="Line 88"/>
            <p:cNvSpPr>
              <a:spLocks noChangeShapeType="1"/>
            </p:cNvSpPr>
            <p:nvPr/>
          </p:nvSpPr>
          <p:spPr bwMode="auto">
            <a:xfrm>
              <a:off x="2247" y="3330"/>
              <a:ext cx="134" cy="1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01" name="Line 89"/>
            <p:cNvSpPr>
              <a:spLocks noChangeShapeType="1"/>
            </p:cNvSpPr>
            <p:nvPr/>
          </p:nvSpPr>
          <p:spPr bwMode="auto">
            <a:xfrm>
              <a:off x="2314" y="3277"/>
              <a:ext cx="1" cy="106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02" name="Line 90"/>
            <p:cNvSpPr>
              <a:spLocks noChangeShapeType="1"/>
            </p:cNvSpPr>
            <p:nvPr/>
          </p:nvSpPr>
          <p:spPr bwMode="auto">
            <a:xfrm>
              <a:off x="2497" y="3397"/>
              <a:ext cx="134" cy="1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03" name="Line 91"/>
            <p:cNvSpPr>
              <a:spLocks noChangeShapeType="1"/>
            </p:cNvSpPr>
            <p:nvPr/>
          </p:nvSpPr>
          <p:spPr bwMode="auto">
            <a:xfrm>
              <a:off x="2564" y="3344"/>
              <a:ext cx="1" cy="105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04" name="Line 92"/>
            <p:cNvSpPr>
              <a:spLocks noChangeShapeType="1"/>
            </p:cNvSpPr>
            <p:nvPr/>
          </p:nvSpPr>
          <p:spPr bwMode="auto">
            <a:xfrm>
              <a:off x="2748" y="3436"/>
              <a:ext cx="133" cy="1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05" name="Line 93"/>
            <p:cNvSpPr>
              <a:spLocks noChangeShapeType="1"/>
            </p:cNvSpPr>
            <p:nvPr/>
          </p:nvSpPr>
          <p:spPr bwMode="auto">
            <a:xfrm>
              <a:off x="2814" y="3383"/>
              <a:ext cx="1" cy="106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06" name="Line 94"/>
            <p:cNvSpPr>
              <a:spLocks noChangeShapeType="1"/>
            </p:cNvSpPr>
            <p:nvPr/>
          </p:nvSpPr>
          <p:spPr bwMode="auto">
            <a:xfrm>
              <a:off x="3014" y="3476"/>
              <a:ext cx="134" cy="1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07" name="Line 95"/>
            <p:cNvSpPr>
              <a:spLocks noChangeShapeType="1"/>
            </p:cNvSpPr>
            <p:nvPr/>
          </p:nvSpPr>
          <p:spPr bwMode="auto">
            <a:xfrm>
              <a:off x="3081" y="3423"/>
              <a:ext cx="1" cy="106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08" name="Line 96"/>
            <p:cNvSpPr>
              <a:spLocks noChangeShapeType="1"/>
            </p:cNvSpPr>
            <p:nvPr/>
          </p:nvSpPr>
          <p:spPr bwMode="auto">
            <a:xfrm>
              <a:off x="3265" y="3502"/>
              <a:ext cx="133" cy="1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09" name="Line 97"/>
            <p:cNvSpPr>
              <a:spLocks noChangeShapeType="1"/>
            </p:cNvSpPr>
            <p:nvPr/>
          </p:nvSpPr>
          <p:spPr bwMode="auto">
            <a:xfrm>
              <a:off x="3331" y="3449"/>
              <a:ext cx="1" cy="106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10" name="Freeform 98"/>
            <p:cNvSpPr>
              <a:spLocks/>
            </p:cNvSpPr>
            <p:nvPr/>
          </p:nvSpPr>
          <p:spPr bwMode="auto">
            <a:xfrm>
              <a:off x="1030" y="1371"/>
              <a:ext cx="2301" cy="17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0" y="768"/>
                </a:cxn>
                <a:cxn ang="0">
                  <a:pos x="517" y="1072"/>
                </a:cxn>
                <a:cxn ang="0">
                  <a:pos x="767" y="1257"/>
                </a:cxn>
                <a:cxn ang="0">
                  <a:pos x="1017" y="1390"/>
                </a:cxn>
                <a:cxn ang="0">
                  <a:pos x="1284" y="1496"/>
                </a:cxn>
                <a:cxn ang="0">
                  <a:pos x="1534" y="1575"/>
                </a:cxn>
                <a:cxn ang="0">
                  <a:pos x="1784" y="1642"/>
                </a:cxn>
                <a:cxn ang="0">
                  <a:pos x="2051" y="1694"/>
                </a:cxn>
                <a:cxn ang="0">
                  <a:pos x="2301" y="1747"/>
                </a:cxn>
              </a:cxnLst>
              <a:rect l="0" t="0" r="r" b="b"/>
              <a:pathLst>
                <a:path w="2301" h="1747">
                  <a:moveTo>
                    <a:pt x="0" y="0"/>
                  </a:moveTo>
                  <a:lnTo>
                    <a:pt x="250" y="768"/>
                  </a:lnTo>
                  <a:lnTo>
                    <a:pt x="517" y="1072"/>
                  </a:lnTo>
                  <a:lnTo>
                    <a:pt x="767" y="1257"/>
                  </a:lnTo>
                  <a:lnTo>
                    <a:pt x="1017" y="1390"/>
                  </a:lnTo>
                  <a:lnTo>
                    <a:pt x="1284" y="1496"/>
                  </a:lnTo>
                  <a:lnTo>
                    <a:pt x="1534" y="1575"/>
                  </a:lnTo>
                  <a:lnTo>
                    <a:pt x="1784" y="1642"/>
                  </a:lnTo>
                  <a:lnTo>
                    <a:pt x="2051" y="1694"/>
                  </a:lnTo>
                  <a:lnTo>
                    <a:pt x="2301" y="1747"/>
                  </a:lnTo>
                </a:path>
              </a:pathLst>
            </a:custGeom>
            <a:noFill/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11" name="Line 99"/>
            <p:cNvSpPr>
              <a:spLocks noChangeShapeType="1"/>
            </p:cNvSpPr>
            <p:nvPr/>
          </p:nvSpPr>
          <p:spPr bwMode="auto">
            <a:xfrm>
              <a:off x="963" y="1371"/>
              <a:ext cx="134" cy="1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12" name="Line 100"/>
            <p:cNvSpPr>
              <a:spLocks noChangeShapeType="1"/>
            </p:cNvSpPr>
            <p:nvPr/>
          </p:nvSpPr>
          <p:spPr bwMode="auto">
            <a:xfrm>
              <a:off x="1030" y="1318"/>
              <a:ext cx="1" cy="10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13" name="Line 101"/>
            <p:cNvSpPr>
              <a:spLocks noChangeShapeType="1"/>
            </p:cNvSpPr>
            <p:nvPr/>
          </p:nvSpPr>
          <p:spPr bwMode="auto">
            <a:xfrm>
              <a:off x="1213" y="2139"/>
              <a:ext cx="134" cy="1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14" name="Line 102"/>
            <p:cNvSpPr>
              <a:spLocks noChangeShapeType="1"/>
            </p:cNvSpPr>
            <p:nvPr/>
          </p:nvSpPr>
          <p:spPr bwMode="auto">
            <a:xfrm>
              <a:off x="1280" y="2086"/>
              <a:ext cx="1" cy="10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15" name="Line 103"/>
            <p:cNvSpPr>
              <a:spLocks noChangeShapeType="1"/>
            </p:cNvSpPr>
            <p:nvPr/>
          </p:nvSpPr>
          <p:spPr bwMode="auto">
            <a:xfrm>
              <a:off x="1480" y="2443"/>
              <a:ext cx="134" cy="1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16" name="Line 104"/>
            <p:cNvSpPr>
              <a:spLocks noChangeShapeType="1"/>
            </p:cNvSpPr>
            <p:nvPr/>
          </p:nvSpPr>
          <p:spPr bwMode="auto">
            <a:xfrm>
              <a:off x="1547" y="2390"/>
              <a:ext cx="1" cy="10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17" name="Line 105"/>
            <p:cNvSpPr>
              <a:spLocks noChangeShapeType="1"/>
            </p:cNvSpPr>
            <p:nvPr/>
          </p:nvSpPr>
          <p:spPr bwMode="auto">
            <a:xfrm>
              <a:off x="1730" y="2628"/>
              <a:ext cx="134" cy="1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18" name="Line 106"/>
            <p:cNvSpPr>
              <a:spLocks noChangeShapeType="1"/>
            </p:cNvSpPr>
            <p:nvPr/>
          </p:nvSpPr>
          <p:spPr bwMode="auto">
            <a:xfrm>
              <a:off x="1797" y="2576"/>
              <a:ext cx="1" cy="10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19" name="Line 107"/>
            <p:cNvSpPr>
              <a:spLocks noChangeShapeType="1"/>
            </p:cNvSpPr>
            <p:nvPr/>
          </p:nvSpPr>
          <p:spPr bwMode="auto">
            <a:xfrm>
              <a:off x="1980" y="2761"/>
              <a:ext cx="134" cy="1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20" name="Line 108"/>
            <p:cNvSpPr>
              <a:spLocks noChangeShapeType="1"/>
            </p:cNvSpPr>
            <p:nvPr/>
          </p:nvSpPr>
          <p:spPr bwMode="auto">
            <a:xfrm>
              <a:off x="2047" y="2708"/>
              <a:ext cx="1" cy="10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21" name="Line 109"/>
            <p:cNvSpPr>
              <a:spLocks noChangeShapeType="1"/>
            </p:cNvSpPr>
            <p:nvPr/>
          </p:nvSpPr>
          <p:spPr bwMode="auto">
            <a:xfrm>
              <a:off x="2247" y="2867"/>
              <a:ext cx="134" cy="1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22" name="Line 110"/>
            <p:cNvSpPr>
              <a:spLocks noChangeShapeType="1"/>
            </p:cNvSpPr>
            <p:nvPr/>
          </p:nvSpPr>
          <p:spPr bwMode="auto">
            <a:xfrm>
              <a:off x="2314" y="2814"/>
              <a:ext cx="1" cy="10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23" name="Line 111"/>
            <p:cNvSpPr>
              <a:spLocks noChangeShapeType="1"/>
            </p:cNvSpPr>
            <p:nvPr/>
          </p:nvSpPr>
          <p:spPr bwMode="auto">
            <a:xfrm>
              <a:off x="2497" y="2946"/>
              <a:ext cx="134" cy="1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24" name="Line 112"/>
            <p:cNvSpPr>
              <a:spLocks noChangeShapeType="1"/>
            </p:cNvSpPr>
            <p:nvPr/>
          </p:nvSpPr>
          <p:spPr bwMode="auto">
            <a:xfrm>
              <a:off x="2564" y="2893"/>
              <a:ext cx="1" cy="10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25" name="Line 113"/>
            <p:cNvSpPr>
              <a:spLocks noChangeShapeType="1"/>
            </p:cNvSpPr>
            <p:nvPr/>
          </p:nvSpPr>
          <p:spPr bwMode="auto">
            <a:xfrm>
              <a:off x="2748" y="3013"/>
              <a:ext cx="133" cy="1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26" name="Line 114"/>
            <p:cNvSpPr>
              <a:spLocks noChangeShapeType="1"/>
            </p:cNvSpPr>
            <p:nvPr/>
          </p:nvSpPr>
          <p:spPr bwMode="auto">
            <a:xfrm>
              <a:off x="2814" y="2960"/>
              <a:ext cx="1" cy="10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27" name="Line 115"/>
            <p:cNvSpPr>
              <a:spLocks noChangeShapeType="1"/>
            </p:cNvSpPr>
            <p:nvPr/>
          </p:nvSpPr>
          <p:spPr bwMode="auto">
            <a:xfrm>
              <a:off x="3014" y="3065"/>
              <a:ext cx="134" cy="1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28" name="Line 116"/>
            <p:cNvSpPr>
              <a:spLocks noChangeShapeType="1"/>
            </p:cNvSpPr>
            <p:nvPr/>
          </p:nvSpPr>
          <p:spPr bwMode="auto">
            <a:xfrm>
              <a:off x="3081" y="3013"/>
              <a:ext cx="1" cy="10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29" name="Line 117"/>
            <p:cNvSpPr>
              <a:spLocks noChangeShapeType="1"/>
            </p:cNvSpPr>
            <p:nvPr/>
          </p:nvSpPr>
          <p:spPr bwMode="auto">
            <a:xfrm>
              <a:off x="3265" y="3118"/>
              <a:ext cx="133" cy="1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30" name="Line 118"/>
            <p:cNvSpPr>
              <a:spLocks noChangeShapeType="1"/>
            </p:cNvSpPr>
            <p:nvPr/>
          </p:nvSpPr>
          <p:spPr bwMode="auto">
            <a:xfrm>
              <a:off x="3331" y="3065"/>
              <a:ext cx="1" cy="10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31" name="Freeform 119"/>
            <p:cNvSpPr>
              <a:spLocks/>
            </p:cNvSpPr>
            <p:nvPr/>
          </p:nvSpPr>
          <p:spPr bwMode="auto">
            <a:xfrm>
              <a:off x="1030" y="1331"/>
              <a:ext cx="1534" cy="10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0" y="543"/>
                </a:cxn>
                <a:cxn ang="0">
                  <a:pos x="517" y="728"/>
                </a:cxn>
                <a:cxn ang="0">
                  <a:pos x="767" y="834"/>
                </a:cxn>
                <a:cxn ang="0">
                  <a:pos x="1017" y="913"/>
                </a:cxn>
                <a:cxn ang="0">
                  <a:pos x="1284" y="966"/>
                </a:cxn>
                <a:cxn ang="0">
                  <a:pos x="1534" y="1019"/>
                </a:cxn>
              </a:cxnLst>
              <a:rect l="0" t="0" r="r" b="b"/>
              <a:pathLst>
                <a:path w="1534" h="1019">
                  <a:moveTo>
                    <a:pt x="0" y="0"/>
                  </a:moveTo>
                  <a:lnTo>
                    <a:pt x="250" y="543"/>
                  </a:lnTo>
                  <a:lnTo>
                    <a:pt x="517" y="728"/>
                  </a:lnTo>
                  <a:lnTo>
                    <a:pt x="767" y="834"/>
                  </a:lnTo>
                  <a:lnTo>
                    <a:pt x="1017" y="913"/>
                  </a:lnTo>
                  <a:lnTo>
                    <a:pt x="1284" y="966"/>
                  </a:lnTo>
                  <a:lnTo>
                    <a:pt x="1534" y="1019"/>
                  </a:lnTo>
                </a:path>
              </a:pathLst>
            </a:custGeom>
            <a:noFill/>
            <a:ln w="0">
              <a:solidFill>
                <a:srgbClr val="00BFB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32" name="Line 120"/>
            <p:cNvSpPr>
              <a:spLocks noChangeShapeType="1"/>
            </p:cNvSpPr>
            <p:nvPr/>
          </p:nvSpPr>
          <p:spPr bwMode="auto">
            <a:xfrm>
              <a:off x="963" y="1331"/>
              <a:ext cx="134" cy="1"/>
            </a:xfrm>
            <a:prstGeom prst="line">
              <a:avLst/>
            </a:prstGeom>
            <a:noFill/>
            <a:ln w="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33" name="Line 121"/>
            <p:cNvSpPr>
              <a:spLocks noChangeShapeType="1"/>
            </p:cNvSpPr>
            <p:nvPr/>
          </p:nvSpPr>
          <p:spPr bwMode="auto">
            <a:xfrm>
              <a:off x="1030" y="1278"/>
              <a:ext cx="1" cy="106"/>
            </a:xfrm>
            <a:prstGeom prst="line">
              <a:avLst/>
            </a:prstGeom>
            <a:noFill/>
            <a:ln w="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34" name="Line 122"/>
            <p:cNvSpPr>
              <a:spLocks noChangeShapeType="1"/>
            </p:cNvSpPr>
            <p:nvPr/>
          </p:nvSpPr>
          <p:spPr bwMode="auto">
            <a:xfrm>
              <a:off x="1213" y="1874"/>
              <a:ext cx="134" cy="1"/>
            </a:xfrm>
            <a:prstGeom prst="line">
              <a:avLst/>
            </a:prstGeom>
            <a:noFill/>
            <a:ln w="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35" name="Line 123"/>
            <p:cNvSpPr>
              <a:spLocks noChangeShapeType="1"/>
            </p:cNvSpPr>
            <p:nvPr/>
          </p:nvSpPr>
          <p:spPr bwMode="auto">
            <a:xfrm>
              <a:off x="1280" y="1821"/>
              <a:ext cx="1" cy="106"/>
            </a:xfrm>
            <a:prstGeom prst="line">
              <a:avLst/>
            </a:prstGeom>
            <a:noFill/>
            <a:ln w="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36" name="Line 124"/>
            <p:cNvSpPr>
              <a:spLocks noChangeShapeType="1"/>
            </p:cNvSpPr>
            <p:nvPr/>
          </p:nvSpPr>
          <p:spPr bwMode="auto">
            <a:xfrm>
              <a:off x="1480" y="2059"/>
              <a:ext cx="134" cy="1"/>
            </a:xfrm>
            <a:prstGeom prst="line">
              <a:avLst/>
            </a:prstGeom>
            <a:noFill/>
            <a:ln w="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37" name="Line 125"/>
            <p:cNvSpPr>
              <a:spLocks noChangeShapeType="1"/>
            </p:cNvSpPr>
            <p:nvPr/>
          </p:nvSpPr>
          <p:spPr bwMode="auto">
            <a:xfrm>
              <a:off x="1547" y="2006"/>
              <a:ext cx="1" cy="106"/>
            </a:xfrm>
            <a:prstGeom prst="line">
              <a:avLst/>
            </a:prstGeom>
            <a:noFill/>
            <a:ln w="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38" name="Line 126"/>
            <p:cNvSpPr>
              <a:spLocks noChangeShapeType="1"/>
            </p:cNvSpPr>
            <p:nvPr/>
          </p:nvSpPr>
          <p:spPr bwMode="auto">
            <a:xfrm>
              <a:off x="1730" y="2165"/>
              <a:ext cx="134" cy="1"/>
            </a:xfrm>
            <a:prstGeom prst="line">
              <a:avLst/>
            </a:prstGeom>
            <a:noFill/>
            <a:ln w="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39" name="Line 127"/>
            <p:cNvSpPr>
              <a:spLocks noChangeShapeType="1"/>
            </p:cNvSpPr>
            <p:nvPr/>
          </p:nvSpPr>
          <p:spPr bwMode="auto">
            <a:xfrm>
              <a:off x="1797" y="2112"/>
              <a:ext cx="1" cy="106"/>
            </a:xfrm>
            <a:prstGeom prst="line">
              <a:avLst/>
            </a:prstGeom>
            <a:noFill/>
            <a:ln w="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40" name="Line 128"/>
            <p:cNvSpPr>
              <a:spLocks noChangeShapeType="1"/>
            </p:cNvSpPr>
            <p:nvPr/>
          </p:nvSpPr>
          <p:spPr bwMode="auto">
            <a:xfrm>
              <a:off x="1980" y="2244"/>
              <a:ext cx="134" cy="1"/>
            </a:xfrm>
            <a:prstGeom prst="line">
              <a:avLst/>
            </a:prstGeom>
            <a:noFill/>
            <a:ln w="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41" name="Line 129"/>
            <p:cNvSpPr>
              <a:spLocks noChangeShapeType="1"/>
            </p:cNvSpPr>
            <p:nvPr/>
          </p:nvSpPr>
          <p:spPr bwMode="auto">
            <a:xfrm>
              <a:off x="2047" y="2192"/>
              <a:ext cx="1" cy="105"/>
            </a:xfrm>
            <a:prstGeom prst="line">
              <a:avLst/>
            </a:prstGeom>
            <a:noFill/>
            <a:ln w="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42" name="Line 130"/>
            <p:cNvSpPr>
              <a:spLocks noChangeShapeType="1"/>
            </p:cNvSpPr>
            <p:nvPr/>
          </p:nvSpPr>
          <p:spPr bwMode="auto">
            <a:xfrm>
              <a:off x="2247" y="2297"/>
              <a:ext cx="134" cy="1"/>
            </a:xfrm>
            <a:prstGeom prst="line">
              <a:avLst/>
            </a:prstGeom>
            <a:noFill/>
            <a:ln w="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43" name="Line 131"/>
            <p:cNvSpPr>
              <a:spLocks noChangeShapeType="1"/>
            </p:cNvSpPr>
            <p:nvPr/>
          </p:nvSpPr>
          <p:spPr bwMode="auto">
            <a:xfrm>
              <a:off x="2314" y="2244"/>
              <a:ext cx="1" cy="106"/>
            </a:xfrm>
            <a:prstGeom prst="line">
              <a:avLst/>
            </a:prstGeom>
            <a:noFill/>
            <a:ln w="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44" name="Line 132"/>
            <p:cNvSpPr>
              <a:spLocks noChangeShapeType="1"/>
            </p:cNvSpPr>
            <p:nvPr/>
          </p:nvSpPr>
          <p:spPr bwMode="auto">
            <a:xfrm>
              <a:off x="2497" y="2350"/>
              <a:ext cx="134" cy="1"/>
            </a:xfrm>
            <a:prstGeom prst="line">
              <a:avLst/>
            </a:prstGeom>
            <a:noFill/>
            <a:ln w="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45" name="Line 133"/>
            <p:cNvSpPr>
              <a:spLocks noChangeShapeType="1"/>
            </p:cNvSpPr>
            <p:nvPr/>
          </p:nvSpPr>
          <p:spPr bwMode="auto">
            <a:xfrm>
              <a:off x="2564" y="2297"/>
              <a:ext cx="1" cy="106"/>
            </a:xfrm>
            <a:prstGeom prst="line">
              <a:avLst/>
            </a:prstGeom>
            <a:noFill/>
            <a:ln w="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46" name="Freeform 134"/>
            <p:cNvSpPr>
              <a:spLocks/>
            </p:cNvSpPr>
            <p:nvPr/>
          </p:nvSpPr>
          <p:spPr bwMode="auto">
            <a:xfrm>
              <a:off x="1030" y="1331"/>
              <a:ext cx="1284" cy="7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0" y="503"/>
                </a:cxn>
                <a:cxn ang="0">
                  <a:pos x="517" y="622"/>
                </a:cxn>
                <a:cxn ang="0">
                  <a:pos x="767" y="688"/>
                </a:cxn>
                <a:cxn ang="0">
                  <a:pos x="1017" y="728"/>
                </a:cxn>
                <a:cxn ang="0">
                  <a:pos x="1284" y="755"/>
                </a:cxn>
              </a:cxnLst>
              <a:rect l="0" t="0" r="r" b="b"/>
              <a:pathLst>
                <a:path w="1284" h="755">
                  <a:moveTo>
                    <a:pt x="0" y="0"/>
                  </a:moveTo>
                  <a:lnTo>
                    <a:pt x="250" y="503"/>
                  </a:lnTo>
                  <a:lnTo>
                    <a:pt x="517" y="622"/>
                  </a:lnTo>
                  <a:lnTo>
                    <a:pt x="767" y="688"/>
                  </a:lnTo>
                  <a:lnTo>
                    <a:pt x="1017" y="728"/>
                  </a:lnTo>
                  <a:lnTo>
                    <a:pt x="1284" y="755"/>
                  </a:lnTo>
                </a:path>
              </a:pathLst>
            </a:custGeom>
            <a:noFill/>
            <a:ln w="0">
              <a:solidFill>
                <a:srgbClr val="BF00B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47" name="Line 135"/>
            <p:cNvSpPr>
              <a:spLocks noChangeShapeType="1"/>
            </p:cNvSpPr>
            <p:nvPr/>
          </p:nvSpPr>
          <p:spPr bwMode="auto">
            <a:xfrm>
              <a:off x="963" y="1331"/>
              <a:ext cx="134" cy="1"/>
            </a:xfrm>
            <a:prstGeom prst="line">
              <a:avLst/>
            </a:prstGeom>
            <a:noFill/>
            <a:ln w="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48" name="Line 136"/>
            <p:cNvSpPr>
              <a:spLocks noChangeShapeType="1"/>
            </p:cNvSpPr>
            <p:nvPr/>
          </p:nvSpPr>
          <p:spPr bwMode="auto">
            <a:xfrm>
              <a:off x="1030" y="1278"/>
              <a:ext cx="1" cy="106"/>
            </a:xfrm>
            <a:prstGeom prst="line">
              <a:avLst/>
            </a:prstGeom>
            <a:noFill/>
            <a:ln w="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49" name="Line 137"/>
            <p:cNvSpPr>
              <a:spLocks noChangeShapeType="1"/>
            </p:cNvSpPr>
            <p:nvPr/>
          </p:nvSpPr>
          <p:spPr bwMode="auto">
            <a:xfrm>
              <a:off x="1213" y="1834"/>
              <a:ext cx="134" cy="1"/>
            </a:xfrm>
            <a:prstGeom prst="line">
              <a:avLst/>
            </a:prstGeom>
            <a:noFill/>
            <a:ln w="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50" name="Line 138"/>
            <p:cNvSpPr>
              <a:spLocks noChangeShapeType="1"/>
            </p:cNvSpPr>
            <p:nvPr/>
          </p:nvSpPr>
          <p:spPr bwMode="auto">
            <a:xfrm>
              <a:off x="1280" y="1781"/>
              <a:ext cx="1" cy="106"/>
            </a:xfrm>
            <a:prstGeom prst="line">
              <a:avLst/>
            </a:prstGeom>
            <a:noFill/>
            <a:ln w="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51" name="Line 139"/>
            <p:cNvSpPr>
              <a:spLocks noChangeShapeType="1"/>
            </p:cNvSpPr>
            <p:nvPr/>
          </p:nvSpPr>
          <p:spPr bwMode="auto">
            <a:xfrm>
              <a:off x="1480" y="1953"/>
              <a:ext cx="134" cy="1"/>
            </a:xfrm>
            <a:prstGeom prst="line">
              <a:avLst/>
            </a:prstGeom>
            <a:noFill/>
            <a:ln w="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52" name="Line 140"/>
            <p:cNvSpPr>
              <a:spLocks noChangeShapeType="1"/>
            </p:cNvSpPr>
            <p:nvPr/>
          </p:nvSpPr>
          <p:spPr bwMode="auto">
            <a:xfrm>
              <a:off x="1547" y="1900"/>
              <a:ext cx="1" cy="106"/>
            </a:xfrm>
            <a:prstGeom prst="line">
              <a:avLst/>
            </a:prstGeom>
            <a:noFill/>
            <a:ln w="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53" name="Line 141"/>
            <p:cNvSpPr>
              <a:spLocks noChangeShapeType="1"/>
            </p:cNvSpPr>
            <p:nvPr/>
          </p:nvSpPr>
          <p:spPr bwMode="auto">
            <a:xfrm>
              <a:off x="1730" y="2019"/>
              <a:ext cx="134" cy="1"/>
            </a:xfrm>
            <a:prstGeom prst="line">
              <a:avLst/>
            </a:prstGeom>
            <a:noFill/>
            <a:ln w="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54" name="Line 142"/>
            <p:cNvSpPr>
              <a:spLocks noChangeShapeType="1"/>
            </p:cNvSpPr>
            <p:nvPr/>
          </p:nvSpPr>
          <p:spPr bwMode="auto">
            <a:xfrm>
              <a:off x="1797" y="1966"/>
              <a:ext cx="1" cy="106"/>
            </a:xfrm>
            <a:prstGeom prst="line">
              <a:avLst/>
            </a:prstGeom>
            <a:noFill/>
            <a:ln w="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55" name="Line 143"/>
            <p:cNvSpPr>
              <a:spLocks noChangeShapeType="1"/>
            </p:cNvSpPr>
            <p:nvPr/>
          </p:nvSpPr>
          <p:spPr bwMode="auto">
            <a:xfrm>
              <a:off x="1980" y="2059"/>
              <a:ext cx="134" cy="1"/>
            </a:xfrm>
            <a:prstGeom prst="line">
              <a:avLst/>
            </a:prstGeom>
            <a:noFill/>
            <a:ln w="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56" name="Line 144"/>
            <p:cNvSpPr>
              <a:spLocks noChangeShapeType="1"/>
            </p:cNvSpPr>
            <p:nvPr/>
          </p:nvSpPr>
          <p:spPr bwMode="auto">
            <a:xfrm>
              <a:off x="2047" y="2006"/>
              <a:ext cx="1" cy="106"/>
            </a:xfrm>
            <a:prstGeom prst="line">
              <a:avLst/>
            </a:prstGeom>
            <a:noFill/>
            <a:ln w="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57" name="Line 145"/>
            <p:cNvSpPr>
              <a:spLocks noChangeShapeType="1"/>
            </p:cNvSpPr>
            <p:nvPr/>
          </p:nvSpPr>
          <p:spPr bwMode="auto">
            <a:xfrm>
              <a:off x="2247" y="2086"/>
              <a:ext cx="134" cy="1"/>
            </a:xfrm>
            <a:prstGeom prst="line">
              <a:avLst/>
            </a:prstGeom>
            <a:noFill/>
            <a:ln w="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58" name="Line 146"/>
            <p:cNvSpPr>
              <a:spLocks noChangeShapeType="1"/>
            </p:cNvSpPr>
            <p:nvPr/>
          </p:nvSpPr>
          <p:spPr bwMode="auto">
            <a:xfrm>
              <a:off x="2314" y="2033"/>
              <a:ext cx="1" cy="106"/>
            </a:xfrm>
            <a:prstGeom prst="line">
              <a:avLst/>
            </a:prstGeom>
            <a:noFill/>
            <a:ln w="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59" name="Freeform 147"/>
            <p:cNvSpPr>
              <a:spLocks/>
            </p:cNvSpPr>
            <p:nvPr/>
          </p:nvSpPr>
          <p:spPr bwMode="auto">
            <a:xfrm>
              <a:off x="1030" y="1331"/>
              <a:ext cx="2301" cy="7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0" y="490"/>
                </a:cxn>
                <a:cxn ang="0">
                  <a:pos x="517" y="609"/>
                </a:cxn>
                <a:cxn ang="0">
                  <a:pos x="767" y="662"/>
                </a:cxn>
                <a:cxn ang="0">
                  <a:pos x="1017" y="702"/>
                </a:cxn>
                <a:cxn ang="0">
                  <a:pos x="1284" y="715"/>
                </a:cxn>
                <a:cxn ang="0">
                  <a:pos x="1534" y="728"/>
                </a:cxn>
                <a:cxn ang="0">
                  <a:pos x="1784" y="741"/>
                </a:cxn>
                <a:cxn ang="0">
                  <a:pos x="2051" y="755"/>
                </a:cxn>
                <a:cxn ang="0">
                  <a:pos x="2301" y="755"/>
                </a:cxn>
              </a:cxnLst>
              <a:rect l="0" t="0" r="r" b="b"/>
              <a:pathLst>
                <a:path w="2301" h="755">
                  <a:moveTo>
                    <a:pt x="0" y="0"/>
                  </a:moveTo>
                  <a:lnTo>
                    <a:pt x="250" y="490"/>
                  </a:lnTo>
                  <a:lnTo>
                    <a:pt x="517" y="609"/>
                  </a:lnTo>
                  <a:lnTo>
                    <a:pt x="767" y="662"/>
                  </a:lnTo>
                  <a:lnTo>
                    <a:pt x="1017" y="702"/>
                  </a:lnTo>
                  <a:lnTo>
                    <a:pt x="1284" y="715"/>
                  </a:lnTo>
                  <a:lnTo>
                    <a:pt x="1534" y="728"/>
                  </a:lnTo>
                  <a:lnTo>
                    <a:pt x="1784" y="741"/>
                  </a:lnTo>
                  <a:lnTo>
                    <a:pt x="2051" y="755"/>
                  </a:lnTo>
                  <a:lnTo>
                    <a:pt x="2301" y="755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60" name="Oval 148"/>
            <p:cNvSpPr>
              <a:spLocks noChangeArrowheads="1"/>
            </p:cNvSpPr>
            <p:nvPr/>
          </p:nvSpPr>
          <p:spPr bwMode="auto">
            <a:xfrm>
              <a:off x="963" y="1278"/>
              <a:ext cx="150" cy="119"/>
            </a:xfrm>
            <a:prstGeom prst="ellips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61" name="Oval 149"/>
            <p:cNvSpPr>
              <a:spLocks noChangeArrowheads="1"/>
            </p:cNvSpPr>
            <p:nvPr/>
          </p:nvSpPr>
          <p:spPr bwMode="auto">
            <a:xfrm>
              <a:off x="1213" y="1768"/>
              <a:ext cx="150" cy="119"/>
            </a:xfrm>
            <a:prstGeom prst="ellips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62" name="Oval 150"/>
            <p:cNvSpPr>
              <a:spLocks noChangeArrowheads="1"/>
            </p:cNvSpPr>
            <p:nvPr/>
          </p:nvSpPr>
          <p:spPr bwMode="auto">
            <a:xfrm>
              <a:off x="1480" y="1887"/>
              <a:ext cx="150" cy="119"/>
            </a:xfrm>
            <a:prstGeom prst="ellips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63" name="Oval 151"/>
            <p:cNvSpPr>
              <a:spLocks noChangeArrowheads="1"/>
            </p:cNvSpPr>
            <p:nvPr/>
          </p:nvSpPr>
          <p:spPr bwMode="auto">
            <a:xfrm>
              <a:off x="1730" y="1940"/>
              <a:ext cx="150" cy="119"/>
            </a:xfrm>
            <a:prstGeom prst="ellips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64" name="Oval 152"/>
            <p:cNvSpPr>
              <a:spLocks noChangeArrowheads="1"/>
            </p:cNvSpPr>
            <p:nvPr/>
          </p:nvSpPr>
          <p:spPr bwMode="auto">
            <a:xfrm>
              <a:off x="1980" y="1980"/>
              <a:ext cx="151" cy="119"/>
            </a:xfrm>
            <a:prstGeom prst="ellips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65" name="Oval 153"/>
            <p:cNvSpPr>
              <a:spLocks noChangeArrowheads="1"/>
            </p:cNvSpPr>
            <p:nvPr/>
          </p:nvSpPr>
          <p:spPr bwMode="auto">
            <a:xfrm>
              <a:off x="2247" y="1993"/>
              <a:ext cx="150" cy="119"/>
            </a:xfrm>
            <a:prstGeom prst="ellips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66" name="Oval 154"/>
            <p:cNvSpPr>
              <a:spLocks noChangeArrowheads="1"/>
            </p:cNvSpPr>
            <p:nvPr/>
          </p:nvSpPr>
          <p:spPr bwMode="auto">
            <a:xfrm>
              <a:off x="2497" y="2006"/>
              <a:ext cx="151" cy="119"/>
            </a:xfrm>
            <a:prstGeom prst="ellips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67" name="Oval 155"/>
            <p:cNvSpPr>
              <a:spLocks noChangeArrowheads="1"/>
            </p:cNvSpPr>
            <p:nvPr/>
          </p:nvSpPr>
          <p:spPr bwMode="auto">
            <a:xfrm>
              <a:off x="2748" y="2019"/>
              <a:ext cx="150" cy="120"/>
            </a:xfrm>
            <a:prstGeom prst="ellips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68" name="Oval 156"/>
            <p:cNvSpPr>
              <a:spLocks noChangeArrowheads="1"/>
            </p:cNvSpPr>
            <p:nvPr/>
          </p:nvSpPr>
          <p:spPr bwMode="auto">
            <a:xfrm>
              <a:off x="3014" y="2033"/>
              <a:ext cx="151" cy="119"/>
            </a:xfrm>
            <a:prstGeom prst="ellips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69" name="Oval 157"/>
            <p:cNvSpPr>
              <a:spLocks noChangeArrowheads="1"/>
            </p:cNvSpPr>
            <p:nvPr/>
          </p:nvSpPr>
          <p:spPr bwMode="auto">
            <a:xfrm>
              <a:off x="3265" y="2033"/>
              <a:ext cx="150" cy="119"/>
            </a:xfrm>
            <a:prstGeom prst="ellips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70" name="Freeform 158"/>
            <p:cNvSpPr>
              <a:spLocks/>
            </p:cNvSpPr>
            <p:nvPr/>
          </p:nvSpPr>
          <p:spPr bwMode="auto">
            <a:xfrm>
              <a:off x="1030" y="2311"/>
              <a:ext cx="2301" cy="13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0" y="860"/>
                </a:cxn>
                <a:cxn ang="0">
                  <a:pos x="517" y="1086"/>
                </a:cxn>
                <a:cxn ang="0">
                  <a:pos x="767" y="1191"/>
                </a:cxn>
                <a:cxn ang="0">
                  <a:pos x="1017" y="1258"/>
                </a:cxn>
                <a:cxn ang="0">
                  <a:pos x="1284" y="1297"/>
                </a:cxn>
                <a:cxn ang="0">
                  <a:pos x="1534" y="1324"/>
                </a:cxn>
                <a:cxn ang="0">
                  <a:pos x="1784" y="1337"/>
                </a:cxn>
                <a:cxn ang="0">
                  <a:pos x="2051" y="1350"/>
                </a:cxn>
                <a:cxn ang="0">
                  <a:pos x="2301" y="1364"/>
                </a:cxn>
              </a:cxnLst>
              <a:rect l="0" t="0" r="r" b="b"/>
              <a:pathLst>
                <a:path w="2301" h="1364">
                  <a:moveTo>
                    <a:pt x="0" y="0"/>
                  </a:moveTo>
                  <a:lnTo>
                    <a:pt x="250" y="860"/>
                  </a:lnTo>
                  <a:lnTo>
                    <a:pt x="517" y="1086"/>
                  </a:lnTo>
                  <a:lnTo>
                    <a:pt x="767" y="1191"/>
                  </a:lnTo>
                  <a:lnTo>
                    <a:pt x="1017" y="1258"/>
                  </a:lnTo>
                  <a:lnTo>
                    <a:pt x="1284" y="1297"/>
                  </a:lnTo>
                  <a:lnTo>
                    <a:pt x="1534" y="1324"/>
                  </a:lnTo>
                  <a:lnTo>
                    <a:pt x="1784" y="1337"/>
                  </a:lnTo>
                  <a:lnTo>
                    <a:pt x="2051" y="1350"/>
                  </a:lnTo>
                  <a:lnTo>
                    <a:pt x="2301" y="1364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71" name="Rectangle 159"/>
            <p:cNvSpPr>
              <a:spLocks noChangeArrowheads="1"/>
            </p:cNvSpPr>
            <p:nvPr/>
          </p:nvSpPr>
          <p:spPr bwMode="auto">
            <a:xfrm>
              <a:off x="963" y="2258"/>
              <a:ext cx="134" cy="106"/>
            </a:xfrm>
            <a:prstGeom prst="rect">
              <a:avLst/>
            </a:prstGeom>
            <a:no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72" name="Rectangle 160"/>
            <p:cNvSpPr>
              <a:spLocks noChangeArrowheads="1"/>
            </p:cNvSpPr>
            <p:nvPr/>
          </p:nvSpPr>
          <p:spPr bwMode="auto">
            <a:xfrm>
              <a:off x="1213" y="3118"/>
              <a:ext cx="134" cy="106"/>
            </a:xfrm>
            <a:prstGeom prst="rect">
              <a:avLst/>
            </a:prstGeom>
            <a:no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73" name="Rectangle 161"/>
            <p:cNvSpPr>
              <a:spLocks noChangeArrowheads="1"/>
            </p:cNvSpPr>
            <p:nvPr/>
          </p:nvSpPr>
          <p:spPr bwMode="auto">
            <a:xfrm>
              <a:off x="1480" y="3344"/>
              <a:ext cx="134" cy="105"/>
            </a:xfrm>
            <a:prstGeom prst="rect">
              <a:avLst/>
            </a:prstGeom>
            <a:no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74" name="Rectangle 162"/>
            <p:cNvSpPr>
              <a:spLocks noChangeArrowheads="1"/>
            </p:cNvSpPr>
            <p:nvPr/>
          </p:nvSpPr>
          <p:spPr bwMode="auto">
            <a:xfrm>
              <a:off x="1730" y="3449"/>
              <a:ext cx="134" cy="106"/>
            </a:xfrm>
            <a:prstGeom prst="rect">
              <a:avLst/>
            </a:prstGeom>
            <a:no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75" name="Rectangle 163"/>
            <p:cNvSpPr>
              <a:spLocks noChangeArrowheads="1"/>
            </p:cNvSpPr>
            <p:nvPr/>
          </p:nvSpPr>
          <p:spPr bwMode="auto">
            <a:xfrm>
              <a:off x="1980" y="3516"/>
              <a:ext cx="134" cy="106"/>
            </a:xfrm>
            <a:prstGeom prst="rect">
              <a:avLst/>
            </a:prstGeom>
            <a:no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76" name="Rectangle 164"/>
            <p:cNvSpPr>
              <a:spLocks noChangeArrowheads="1"/>
            </p:cNvSpPr>
            <p:nvPr/>
          </p:nvSpPr>
          <p:spPr bwMode="auto">
            <a:xfrm>
              <a:off x="2247" y="3555"/>
              <a:ext cx="134" cy="106"/>
            </a:xfrm>
            <a:prstGeom prst="rect">
              <a:avLst/>
            </a:prstGeom>
            <a:no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77" name="Rectangle 165"/>
            <p:cNvSpPr>
              <a:spLocks noChangeArrowheads="1"/>
            </p:cNvSpPr>
            <p:nvPr/>
          </p:nvSpPr>
          <p:spPr bwMode="auto">
            <a:xfrm>
              <a:off x="2497" y="3582"/>
              <a:ext cx="134" cy="106"/>
            </a:xfrm>
            <a:prstGeom prst="rect">
              <a:avLst/>
            </a:prstGeom>
            <a:no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78" name="Rectangle 166"/>
            <p:cNvSpPr>
              <a:spLocks noChangeArrowheads="1"/>
            </p:cNvSpPr>
            <p:nvPr/>
          </p:nvSpPr>
          <p:spPr bwMode="auto">
            <a:xfrm>
              <a:off x="2748" y="3595"/>
              <a:ext cx="133" cy="106"/>
            </a:xfrm>
            <a:prstGeom prst="rect">
              <a:avLst/>
            </a:prstGeom>
            <a:no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79" name="Rectangle 167"/>
            <p:cNvSpPr>
              <a:spLocks noChangeArrowheads="1"/>
            </p:cNvSpPr>
            <p:nvPr/>
          </p:nvSpPr>
          <p:spPr bwMode="auto">
            <a:xfrm>
              <a:off x="3014" y="3608"/>
              <a:ext cx="134" cy="106"/>
            </a:xfrm>
            <a:prstGeom prst="rect">
              <a:avLst/>
            </a:prstGeom>
            <a:no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80" name="Rectangle 168"/>
            <p:cNvSpPr>
              <a:spLocks noChangeArrowheads="1"/>
            </p:cNvSpPr>
            <p:nvPr/>
          </p:nvSpPr>
          <p:spPr bwMode="auto">
            <a:xfrm>
              <a:off x="3265" y="3622"/>
              <a:ext cx="133" cy="106"/>
            </a:xfrm>
            <a:prstGeom prst="rect">
              <a:avLst/>
            </a:prstGeom>
            <a:no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81" name="Rectangle 169"/>
            <p:cNvSpPr>
              <a:spLocks noChangeArrowheads="1"/>
            </p:cNvSpPr>
            <p:nvPr/>
          </p:nvSpPr>
          <p:spPr bwMode="auto">
            <a:xfrm>
              <a:off x="1697" y="4032"/>
              <a:ext cx="68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sqrt(traffic)</a:t>
              </a:r>
              <a:endParaRPr lang="en-US"/>
            </a:p>
          </p:txBody>
        </p:sp>
        <p:sp>
          <p:nvSpPr>
            <p:cNvPr id="141482" name="Rectangle 170"/>
            <p:cNvSpPr>
              <a:spLocks noChangeArrowheads="1"/>
            </p:cNvSpPr>
            <p:nvPr/>
          </p:nvSpPr>
          <p:spPr bwMode="auto">
            <a:xfrm rot="16200000">
              <a:off x="-506" y="2438"/>
              <a:ext cx="147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Pr(new arrival delayed)</a:t>
              </a:r>
              <a:endParaRPr lang="en-US"/>
            </a:p>
          </p:txBody>
        </p:sp>
        <p:sp>
          <p:nvSpPr>
            <p:cNvPr id="141483" name="Rectangle 171"/>
            <p:cNvSpPr>
              <a:spLocks noChangeArrowheads="1"/>
            </p:cNvSpPr>
            <p:nvPr/>
          </p:nvSpPr>
          <p:spPr bwMode="auto">
            <a:xfrm>
              <a:off x="880" y="3714"/>
              <a:ext cx="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endParaRPr lang="en-US"/>
            </a:p>
          </p:txBody>
        </p:sp>
        <p:sp>
          <p:nvSpPr>
            <p:cNvPr id="141484" name="Rectangle 172"/>
            <p:cNvSpPr>
              <a:spLocks noChangeArrowheads="1"/>
            </p:cNvSpPr>
            <p:nvPr/>
          </p:nvSpPr>
          <p:spPr bwMode="auto">
            <a:xfrm>
              <a:off x="3448" y="1119"/>
              <a:ext cx="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endParaRPr lang="en-US"/>
            </a:p>
          </p:txBody>
        </p:sp>
        <p:sp>
          <p:nvSpPr>
            <p:cNvPr id="141485" name="Rectangle 173"/>
            <p:cNvSpPr>
              <a:spLocks noChangeArrowheads="1"/>
            </p:cNvSpPr>
            <p:nvPr/>
          </p:nvSpPr>
          <p:spPr bwMode="auto">
            <a:xfrm>
              <a:off x="3698" y="1212"/>
              <a:ext cx="1368" cy="11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86" name="Rectangle 174"/>
            <p:cNvSpPr>
              <a:spLocks noChangeArrowheads="1"/>
            </p:cNvSpPr>
            <p:nvPr/>
          </p:nvSpPr>
          <p:spPr bwMode="auto">
            <a:xfrm>
              <a:off x="3698" y="1212"/>
              <a:ext cx="1368" cy="1165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87" name="Line 175"/>
            <p:cNvSpPr>
              <a:spLocks noChangeShapeType="1"/>
            </p:cNvSpPr>
            <p:nvPr/>
          </p:nvSpPr>
          <p:spPr bwMode="auto">
            <a:xfrm>
              <a:off x="3698" y="1212"/>
              <a:ext cx="136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88" name="Freeform 176"/>
            <p:cNvSpPr>
              <a:spLocks/>
            </p:cNvSpPr>
            <p:nvPr/>
          </p:nvSpPr>
          <p:spPr bwMode="auto">
            <a:xfrm>
              <a:off x="3698" y="1212"/>
              <a:ext cx="1368" cy="1165"/>
            </a:xfrm>
            <a:custGeom>
              <a:avLst/>
              <a:gdLst/>
              <a:ahLst/>
              <a:cxnLst>
                <a:cxn ang="0">
                  <a:pos x="0" y="88"/>
                </a:cxn>
                <a:cxn ang="0">
                  <a:pos x="82" y="88"/>
                </a:cxn>
                <a:cxn ang="0">
                  <a:pos x="82" y="0"/>
                </a:cxn>
              </a:cxnLst>
              <a:rect l="0" t="0" r="r" b="b"/>
              <a:pathLst>
                <a:path w="82" h="88">
                  <a:moveTo>
                    <a:pt x="0" y="88"/>
                  </a:moveTo>
                  <a:lnTo>
                    <a:pt x="82" y="88"/>
                  </a:lnTo>
                  <a:lnTo>
                    <a:pt x="8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89" name="Line 177"/>
            <p:cNvSpPr>
              <a:spLocks noChangeShapeType="1"/>
            </p:cNvSpPr>
            <p:nvPr/>
          </p:nvSpPr>
          <p:spPr bwMode="auto">
            <a:xfrm flipV="1">
              <a:off x="3698" y="1212"/>
              <a:ext cx="1" cy="116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90" name="Line 178"/>
            <p:cNvSpPr>
              <a:spLocks noChangeShapeType="1"/>
            </p:cNvSpPr>
            <p:nvPr/>
          </p:nvSpPr>
          <p:spPr bwMode="auto">
            <a:xfrm>
              <a:off x="3698" y="2377"/>
              <a:ext cx="136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91" name="Freeform 179"/>
            <p:cNvSpPr>
              <a:spLocks/>
            </p:cNvSpPr>
            <p:nvPr/>
          </p:nvSpPr>
          <p:spPr bwMode="auto">
            <a:xfrm>
              <a:off x="3698" y="1212"/>
              <a:ext cx="1368" cy="1165"/>
            </a:xfrm>
            <a:custGeom>
              <a:avLst/>
              <a:gdLst/>
              <a:ahLst/>
              <a:cxnLst>
                <a:cxn ang="0">
                  <a:pos x="0" y="88"/>
                </a:cxn>
                <a:cxn ang="0">
                  <a:pos x="0" y="0"/>
                </a:cxn>
                <a:cxn ang="0">
                  <a:pos x="82" y="0"/>
                </a:cxn>
              </a:cxnLst>
              <a:rect l="0" t="0" r="r" b="b"/>
              <a:pathLst>
                <a:path w="82" h="88">
                  <a:moveTo>
                    <a:pt x="0" y="88"/>
                  </a:moveTo>
                  <a:lnTo>
                    <a:pt x="0" y="0"/>
                  </a:lnTo>
                  <a:lnTo>
                    <a:pt x="8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92" name="Freeform 180"/>
            <p:cNvSpPr>
              <a:spLocks/>
            </p:cNvSpPr>
            <p:nvPr/>
          </p:nvSpPr>
          <p:spPr bwMode="auto">
            <a:xfrm>
              <a:off x="3698" y="1212"/>
              <a:ext cx="1368" cy="1165"/>
            </a:xfrm>
            <a:custGeom>
              <a:avLst/>
              <a:gdLst/>
              <a:ahLst/>
              <a:cxnLst>
                <a:cxn ang="0">
                  <a:pos x="0" y="88"/>
                </a:cxn>
                <a:cxn ang="0">
                  <a:pos x="82" y="88"/>
                </a:cxn>
                <a:cxn ang="0">
                  <a:pos x="82" y="0"/>
                </a:cxn>
              </a:cxnLst>
              <a:rect l="0" t="0" r="r" b="b"/>
              <a:pathLst>
                <a:path w="82" h="88">
                  <a:moveTo>
                    <a:pt x="0" y="88"/>
                  </a:moveTo>
                  <a:lnTo>
                    <a:pt x="82" y="88"/>
                  </a:lnTo>
                  <a:lnTo>
                    <a:pt x="8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93" name="Line 181"/>
            <p:cNvSpPr>
              <a:spLocks noChangeShapeType="1"/>
            </p:cNvSpPr>
            <p:nvPr/>
          </p:nvSpPr>
          <p:spPr bwMode="auto">
            <a:xfrm flipV="1">
              <a:off x="3698" y="1212"/>
              <a:ext cx="1" cy="116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94" name="Rectangle 182"/>
            <p:cNvSpPr>
              <a:spLocks noChangeArrowheads="1"/>
            </p:cNvSpPr>
            <p:nvPr/>
          </p:nvSpPr>
          <p:spPr bwMode="auto">
            <a:xfrm>
              <a:off x="4582" y="1265"/>
              <a:ext cx="2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 0.1</a:t>
              </a:r>
              <a:endParaRPr lang="en-US"/>
            </a:p>
          </p:txBody>
        </p:sp>
        <p:sp>
          <p:nvSpPr>
            <p:cNvPr id="141495" name="Line 183"/>
            <p:cNvSpPr>
              <a:spLocks noChangeShapeType="1"/>
            </p:cNvSpPr>
            <p:nvPr/>
          </p:nvSpPr>
          <p:spPr bwMode="auto">
            <a:xfrm>
              <a:off x="3832" y="1344"/>
              <a:ext cx="66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96" name="Line 184"/>
            <p:cNvSpPr>
              <a:spLocks noChangeShapeType="1"/>
            </p:cNvSpPr>
            <p:nvPr/>
          </p:nvSpPr>
          <p:spPr bwMode="auto">
            <a:xfrm>
              <a:off x="4098" y="1344"/>
              <a:ext cx="13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97" name="Line 185"/>
            <p:cNvSpPr>
              <a:spLocks noChangeShapeType="1"/>
            </p:cNvSpPr>
            <p:nvPr/>
          </p:nvSpPr>
          <p:spPr bwMode="auto">
            <a:xfrm>
              <a:off x="4165" y="1291"/>
              <a:ext cx="1" cy="10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498" name="Rectangle 186"/>
            <p:cNvSpPr>
              <a:spLocks noChangeArrowheads="1"/>
            </p:cNvSpPr>
            <p:nvPr/>
          </p:nvSpPr>
          <p:spPr bwMode="auto">
            <a:xfrm>
              <a:off x="4582" y="1490"/>
              <a:ext cx="20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   1</a:t>
              </a:r>
              <a:endParaRPr lang="en-US"/>
            </a:p>
          </p:txBody>
        </p:sp>
        <p:sp>
          <p:nvSpPr>
            <p:cNvPr id="141499" name="Line 187"/>
            <p:cNvSpPr>
              <a:spLocks noChangeShapeType="1"/>
            </p:cNvSpPr>
            <p:nvPr/>
          </p:nvSpPr>
          <p:spPr bwMode="auto">
            <a:xfrm>
              <a:off x="3832" y="1569"/>
              <a:ext cx="667" cy="1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500" name="Line 188"/>
            <p:cNvSpPr>
              <a:spLocks noChangeShapeType="1"/>
            </p:cNvSpPr>
            <p:nvPr/>
          </p:nvSpPr>
          <p:spPr bwMode="auto">
            <a:xfrm>
              <a:off x="4098" y="1569"/>
              <a:ext cx="134" cy="1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501" name="Line 189"/>
            <p:cNvSpPr>
              <a:spLocks noChangeShapeType="1"/>
            </p:cNvSpPr>
            <p:nvPr/>
          </p:nvSpPr>
          <p:spPr bwMode="auto">
            <a:xfrm>
              <a:off x="4165" y="1516"/>
              <a:ext cx="1" cy="106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502" name="Rectangle 190"/>
            <p:cNvSpPr>
              <a:spLocks noChangeArrowheads="1"/>
            </p:cNvSpPr>
            <p:nvPr/>
          </p:nvSpPr>
          <p:spPr bwMode="auto">
            <a:xfrm>
              <a:off x="4582" y="1715"/>
              <a:ext cx="2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  10</a:t>
              </a:r>
              <a:endParaRPr lang="en-US"/>
            </a:p>
          </p:txBody>
        </p:sp>
        <p:sp>
          <p:nvSpPr>
            <p:cNvPr id="141503" name="Line 191"/>
            <p:cNvSpPr>
              <a:spLocks noChangeShapeType="1"/>
            </p:cNvSpPr>
            <p:nvPr/>
          </p:nvSpPr>
          <p:spPr bwMode="auto">
            <a:xfrm>
              <a:off x="3832" y="1794"/>
              <a:ext cx="667" cy="1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504" name="Line 192"/>
            <p:cNvSpPr>
              <a:spLocks noChangeShapeType="1"/>
            </p:cNvSpPr>
            <p:nvPr/>
          </p:nvSpPr>
          <p:spPr bwMode="auto">
            <a:xfrm>
              <a:off x="4098" y="1794"/>
              <a:ext cx="134" cy="1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505" name="Line 193"/>
            <p:cNvSpPr>
              <a:spLocks noChangeShapeType="1"/>
            </p:cNvSpPr>
            <p:nvPr/>
          </p:nvSpPr>
          <p:spPr bwMode="auto">
            <a:xfrm>
              <a:off x="4165" y="1741"/>
              <a:ext cx="1" cy="10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506" name="Rectangle 194"/>
            <p:cNvSpPr>
              <a:spLocks noChangeArrowheads="1"/>
            </p:cNvSpPr>
            <p:nvPr/>
          </p:nvSpPr>
          <p:spPr bwMode="auto">
            <a:xfrm>
              <a:off x="4582" y="1927"/>
              <a:ext cx="2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 100</a:t>
              </a:r>
              <a:endParaRPr lang="en-US"/>
            </a:p>
          </p:txBody>
        </p:sp>
        <p:sp>
          <p:nvSpPr>
            <p:cNvPr id="141507" name="Line 195"/>
            <p:cNvSpPr>
              <a:spLocks noChangeShapeType="1"/>
            </p:cNvSpPr>
            <p:nvPr/>
          </p:nvSpPr>
          <p:spPr bwMode="auto">
            <a:xfrm>
              <a:off x="3832" y="2006"/>
              <a:ext cx="667" cy="1"/>
            </a:xfrm>
            <a:prstGeom prst="line">
              <a:avLst/>
            </a:prstGeom>
            <a:noFill/>
            <a:ln w="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508" name="Line 196"/>
            <p:cNvSpPr>
              <a:spLocks noChangeShapeType="1"/>
            </p:cNvSpPr>
            <p:nvPr/>
          </p:nvSpPr>
          <p:spPr bwMode="auto">
            <a:xfrm>
              <a:off x="4098" y="2006"/>
              <a:ext cx="134" cy="1"/>
            </a:xfrm>
            <a:prstGeom prst="line">
              <a:avLst/>
            </a:prstGeom>
            <a:noFill/>
            <a:ln w="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509" name="Line 197"/>
            <p:cNvSpPr>
              <a:spLocks noChangeShapeType="1"/>
            </p:cNvSpPr>
            <p:nvPr/>
          </p:nvSpPr>
          <p:spPr bwMode="auto">
            <a:xfrm>
              <a:off x="4165" y="1953"/>
              <a:ext cx="1" cy="106"/>
            </a:xfrm>
            <a:prstGeom prst="line">
              <a:avLst/>
            </a:prstGeom>
            <a:noFill/>
            <a:ln w="0">
              <a:solidFill>
                <a:srgbClr val="00BF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510" name="Rectangle 198"/>
            <p:cNvSpPr>
              <a:spLocks noChangeArrowheads="1"/>
            </p:cNvSpPr>
            <p:nvPr/>
          </p:nvSpPr>
          <p:spPr bwMode="auto">
            <a:xfrm>
              <a:off x="4582" y="2152"/>
              <a:ext cx="32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1000</a:t>
              </a:r>
              <a:endParaRPr lang="en-US"/>
            </a:p>
          </p:txBody>
        </p:sp>
        <p:sp>
          <p:nvSpPr>
            <p:cNvPr id="141511" name="Line 199"/>
            <p:cNvSpPr>
              <a:spLocks noChangeShapeType="1"/>
            </p:cNvSpPr>
            <p:nvPr/>
          </p:nvSpPr>
          <p:spPr bwMode="auto">
            <a:xfrm>
              <a:off x="3832" y="2231"/>
              <a:ext cx="667" cy="1"/>
            </a:xfrm>
            <a:prstGeom prst="line">
              <a:avLst/>
            </a:prstGeom>
            <a:noFill/>
            <a:ln w="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512" name="Line 200"/>
            <p:cNvSpPr>
              <a:spLocks noChangeShapeType="1"/>
            </p:cNvSpPr>
            <p:nvPr/>
          </p:nvSpPr>
          <p:spPr bwMode="auto">
            <a:xfrm>
              <a:off x="4098" y="2231"/>
              <a:ext cx="134" cy="1"/>
            </a:xfrm>
            <a:prstGeom prst="line">
              <a:avLst/>
            </a:prstGeom>
            <a:noFill/>
            <a:ln w="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513" name="Line 201"/>
            <p:cNvSpPr>
              <a:spLocks noChangeShapeType="1"/>
            </p:cNvSpPr>
            <p:nvPr/>
          </p:nvSpPr>
          <p:spPr bwMode="auto">
            <a:xfrm>
              <a:off x="4165" y="2178"/>
              <a:ext cx="1" cy="106"/>
            </a:xfrm>
            <a:prstGeom prst="line">
              <a:avLst/>
            </a:prstGeom>
            <a:noFill/>
            <a:ln w="0">
              <a:solidFill>
                <a:srgbClr val="BF00B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/>
          <a:lstStyle/>
          <a:p>
            <a:pPr eaLnBrk="1" hangingPunct="1"/>
            <a:r>
              <a:rPr lang="en-US" smtClean="0"/>
              <a:t>What We Expected to See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914400" y="1600200"/>
            <a:ext cx="0" cy="457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990600" y="37338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0" y="2057400"/>
            <a:ext cx="990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/>
              <a:t>% Diff from Exp.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914400" y="62484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Retrial Rate </a:t>
            </a:r>
            <a:r>
              <a:rPr lang="en-US" sz="2000">
                <a:sym typeface="Wingdings" pitchFamily="2" charset="2"/>
              </a:rPr>
              <a:t></a:t>
            </a:r>
            <a:endParaRPr lang="en-US" sz="2000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152400" y="59436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-100%</a:t>
            </a:r>
          </a:p>
        </p:txBody>
      </p:sp>
      <p:sp>
        <p:nvSpPr>
          <p:cNvPr id="7179" name="Text Box 12"/>
          <p:cNvSpPr txBox="1">
            <a:spLocks noChangeArrowheads="1"/>
          </p:cNvSpPr>
          <p:nvPr/>
        </p:nvSpPr>
        <p:spPr bwMode="auto">
          <a:xfrm>
            <a:off x="457200" y="3581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0%</a:t>
            </a:r>
          </a:p>
        </p:txBody>
      </p:sp>
      <p:sp>
        <p:nvSpPr>
          <p:cNvPr id="7180" name="Text Box 13"/>
          <p:cNvSpPr txBox="1">
            <a:spLocks noChangeArrowheads="1"/>
          </p:cNvSpPr>
          <p:nvPr/>
        </p:nvSpPr>
        <p:spPr bwMode="auto">
          <a:xfrm>
            <a:off x="0" y="12192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100%?</a:t>
            </a:r>
          </a:p>
        </p:txBody>
      </p:sp>
      <p:sp>
        <p:nvSpPr>
          <p:cNvPr id="7172" name="Freeform 18" descr="a curve like a Gamma distribution with shape parameter above 1"/>
          <p:cNvSpPr>
            <a:spLocks/>
          </p:cNvSpPr>
          <p:nvPr/>
        </p:nvSpPr>
        <p:spPr bwMode="auto">
          <a:xfrm>
            <a:off x="914400" y="1981200"/>
            <a:ext cx="7620000" cy="1727200"/>
          </a:xfrm>
          <a:custGeom>
            <a:avLst/>
            <a:gdLst>
              <a:gd name="T0" fmla="*/ 0 w 4800"/>
              <a:gd name="T1" fmla="*/ 1088 h 1088"/>
              <a:gd name="T2" fmla="*/ 2112 w 4800"/>
              <a:gd name="T3" fmla="*/ 32 h 1088"/>
              <a:gd name="T4" fmla="*/ 3936 w 4800"/>
              <a:gd name="T5" fmla="*/ 896 h 1088"/>
              <a:gd name="T6" fmla="*/ 4800 w 4800"/>
              <a:gd name="T7" fmla="*/ 1040 h 1088"/>
              <a:gd name="T8" fmla="*/ 0 60000 65536"/>
              <a:gd name="T9" fmla="*/ 0 60000 65536"/>
              <a:gd name="T10" fmla="*/ 0 60000 65536"/>
              <a:gd name="T11" fmla="*/ 0 60000 65536"/>
              <a:gd name="T12" fmla="*/ 0 w 4800"/>
              <a:gd name="T13" fmla="*/ 0 h 1088"/>
              <a:gd name="T14" fmla="*/ 4800 w 4800"/>
              <a:gd name="T15" fmla="*/ 1088 h 10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00" h="1088">
                <a:moveTo>
                  <a:pt x="0" y="1088"/>
                </a:moveTo>
                <a:cubicBezTo>
                  <a:pt x="728" y="576"/>
                  <a:pt x="1456" y="64"/>
                  <a:pt x="2112" y="32"/>
                </a:cubicBezTo>
                <a:cubicBezTo>
                  <a:pt x="2768" y="0"/>
                  <a:pt x="3488" y="728"/>
                  <a:pt x="3936" y="896"/>
                </a:cubicBezTo>
                <a:cubicBezTo>
                  <a:pt x="4384" y="1064"/>
                  <a:pt x="4592" y="1052"/>
                  <a:pt x="4800" y="1040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3" name="TextBox 13"/>
          <p:cNvSpPr txBox="1">
            <a:spLocks noChangeArrowheads="1"/>
          </p:cNvSpPr>
          <p:nvPr/>
        </p:nvSpPr>
        <p:spPr bwMode="auto">
          <a:xfrm>
            <a:off x="2057400" y="40386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182" name="Freeform 18" descr="a curve like a Gamma distribution with shape parameter above 1"/>
          <p:cNvSpPr>
            <a:spLocks/>
          </p:cNvSpPr>
          <p:nvPr/>
        </p:nvSpPr>
        <p:spPr bwMode="auto">
          <a:xfrm flipV="1">
            <a:off x="914400" y="3810000"/>
            <a:ext cx="7620000" cy="1295400"/>
          </a:xfrm>
          <a:custGeom>
            <a:avLst/>
            <a:gdLst>
              <a:gd name="T0" fmla="*/ 0 w 4800"/>
              <a:gd name="T1" fmla="*/ 1088 h 1088"/>
              <a:gd name="T2" fmla="*/ 2112 w 4800"/>
              <a:gd name="T3" fmla="*/ 32 h 1088"/>
              <a:gd name="T4" fmla="*/ 3936 w 4800"/>
              <a:gd name="T5" fmla="*/ 896 h 1088"/>
              <a:gd name="T6" fmla="*/ 4800 w 4800"/>
              <a:gd name="T7" fmla="*/ 1040 h 1088"/>
              <a:gd name="T8" fmla="*/ 0 60000 65536"/>
              <a:gd name="T9" fmla="*/ 0 60000 65536"/>
              <a:gd name="T10" fmla="*/ 0 60000 65536"/>
              <a:gd name="T11" fmla="*/ 0 60000 65536"/>
              <a:gd name="T12" fmla="*/ 0 w 4800"/>
              <a:gd name="T13" fmla="*/ 0 h 1088"/>
              <a:gd name="T14" fmla="*/ 4800 w 4800"/>
              <a:gd name="T15" fmla="*/ 1088 h 10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00" h="1088">
                <a:moveTo>
                  <a:pt x="0" y="1088"/>
                </a:moveTo>
                <a:cubicBezTo>
                  <a:pt x="728" y="576"/>
                  <a:pt x="1456" y="64"/>
                  <a:pt x="2112" y="32"/>
                </a:cubicBezTo>
                <a:cubicBezTo>
                  <a:pt x="2768" y="0"/>
                  <a:pt x="3488" y="728"/>
                  <a:pt x="3936" y="896"/>
                </a:cubicBezTo>
                <a:cubicBezTo>
                  <a:pt x="4384" y="1064"/>
                  <a:pt x="4592" y="1052"/>
                  <a:pt x="4800" y="1040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rot="10800000"/>
          <a:lstStyle/>
          <a:p>
            <a:endParaRPr lang="en-US"/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5013325" y="1789113"/>
            <a:ext cx="1670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High variability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5165725" y="5218113"/>
            <a:ext cx="161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Low variability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70" name="Picture 6" descr="Lo_9_Det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2588" y="1068388"/>
            <a:ext cx="8464550" cy="5641975"/>
          </a:xfrm>
          <a:noFill/>
        </p:spPr>
      </p:pic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% Diff: Average Number in Orbit</a:t>
            </a:r>
          </a:p>
        </p:txBody>
      </p:sp>
      <p:sp>
        <p:nvSpPr>
          <p:cNvPr id="113672" name="Text Box 8"/>
          <p:cNvSpPr txBox="1">
            <a:spLocks noChangeArrowheads="1"/>
          </p:cNvSpPr>
          <p:nvPr/>
        </p:nvSpPr>
        <p:spPr bwMode="auto">
          <a:xfrm>
            <a:off x="4632325" y="2935288"/>
            <a:ext cx="1546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Traffic = 9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8" name="Picture 8" descr="Lo_16_Det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2588" y="1068388"/>
            <a:ext cx="8464550" cy="5641975"/>
          </a:xfrm>
          <a:noFill/>
        </p:spPr>
      </p:pic>
      <p:sp>
        <p:nvSpPr>
          <p:cNvPr id="1075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% Diff: Average Number in Orbit</a:t>
            </a:r>
          </a:p>
        </p:txBody>
      </p:sp>
      <p:sp>
        <p:nvSpPr>
          <p:cNvPr id="107530" name="Text Box 10"/>
          <p:cNvSpPr txBox="1">
            <a:spLocks noChangeArrowheads="1"/>
          </p:cNvSpPr>
          <p:nvPr/>
        </p:nvSpPr>
        <p:spPr bwMode="auto">
          <a:xfrm>
            <a:off x="4632325" y="2935288"/>
            <a:ext cx="171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Traffic = 16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6" name="Picture 6" descr="Lo_25_Det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2588" y="1068388"/>
            <a:ext cx="8464550" cy="5641975"/>
          </a:xfrm>
          <a:noFill/>
        </p:spPr>
      </p:pic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% Diff: Average Number in Orbit</a:t>
            </a:r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4632325" y="2935288"/>
            <a:ext cx="171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Traffic = 25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4" name="Picture 6" descr="Lo_36_Det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2588" y="1068388"/>
            <a:ext cx="8464550" cy="5641975"/>
          </a:xfrm>
          <a:noFill/>
        </p:spPr>
      </p:pic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% Diff: Average Number in Orbit</a:t>
            </a:r>
          </a:p>
        </p:txBody>
      </p:sp>
      <p:sp>
        <p:nvSpPr>
          <p:cNvPr id="109576" name="Text Box 8"/>
          <p:cNvSpPr txBox="1">
            <a:spLocks noChangeArrowheads="1"/>
          </p:cNvSpPr>
          <p:nvPr/>
        </p:nvSpPr>
        <p:spPr bwMode="auto">
          <a:xfrm>
            <a:off x="4632325" y="2935288"/>
            <a:ext cx="171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Traffic = 36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 descr="pr_delay_9_Det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066800"/>
            <a:ext cx="8458200" cy="5638800"/>
          </a:xfrm>
        </p:spPr>
      </p:pic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% Diff: Pr(new arrival delayed)</a:t>
            </a: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4632325" y="2935288"/>
            <a:ext cx="1546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Traffic = 9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1" name="Picture 5" descr="pr_delay_16_Det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066800"/>
            <a:ext cx="8458200" cy="5638800"/>
          </a:xfrm>
        </p:spPr>
      </p:pic>
      <p:sp>
        <p:nvSpPr>
          <p:cNvPr id="808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% Diff: Pr(new arrival delayed)</a:t>
            </a:r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4632325" y="2935288"/>
            <a:ext cx="171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Traffic = 16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3" name="Picture 3" descr="pr_delay_25_Det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2588" y="1068388"/>
            <a:ext cx="8464550" cy="5641975"/>
          </a:xfrm>
          <a:noFill/>
        </p:spPr>
      </p:pic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% Diff: Pr(new arrival delayed)</a:t>
            </a:r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4632325" y="2935288"/>
            <a:ext cx="171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Traffic = 25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AutoShape 6"/>
          <p:cNvSpPr>
            <a:spLocks noChangeArrowheads="1"/>
          </p:cNvSpPr>
          <p:nvPr/>
        </p:nvSpPr>
        <p:spPr bwMode="auto">
          <a:xfrm>
            <a:off x="3228975" y="762000"/>
            <a:ext cx="2374900" cy="1712913"/>
          </a:xfrm>
          <a:prstGeom prst="cloudCallout">
            <a:avLst>
              <a:gd name="adj1" fmla="val -31458"/>
              <a:gd name="adj2" fmla="val 5778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  <a:p>
            <a:pPr algn="ctr"/>
            <a:r>
              <a:rPr lang="en-US"/>
              <a:t>ORBIT</a:t>
            </a:r>
          </a:p>
        </p:txBody>
      </p:sp>
      <p:sp>
        <p:nvSpPr>
          <p:cNvPr id="67587" name="Oval 7"/>
          <p:cNvSpPr>
            <a:spLocks noChangeArrowheads="1"/>
          </p:cNvSpPr>
          <p:nvPr/>
        </p:nvSpPr>
        <p:spPr bwMode="auto">
          <a:xfrm>
            <a:off x="3467100" y="3736975"/>
            <a:ext cx="2400300" cy="24352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/>
              <a:t>Servers</a:t>
            </a:r>
          </a:p>
        </p:txBody>
      </p:sp>
      <p:sp>
        <p:nvSpPr>
          <p:cNvPr id="67588" name="AutoShape 8"/>
          <p:cNvSpPr>
            <a:spLocks noChangeArrowheads="1"/>
          </p:cNvSpPr>
          <p:nvPr/>
        </p:nvSpPr>
        <p:spPr bwMode="auto">
          <a:xfrm>
            <a:off x="774700" y="4278313"/>
            <a:ext cx="2692400" cy="1352550"/>
          </a:xfrm>
          <a:prstGeom prst="rightArrow">
            <a:avLst>
              <a:gd name="adj1" fmla="val 50000"/>
              <a:gd name="adj2" fmla="val 4976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/>
              <a:t>Arrive</a:t>
            </a:r>
          </a:p>
        </p:txBody>
      </p:sp>
      <p:sp>
        <p:nvSpPr>
          <p:cNvPr id="67589" name="AutoShape 9"/>
          <p:cNvSpPr>
            <a:spLocks noChangeArrowheads="1"/>
          </p:cNvSpPr>
          <p:nvPr/>
        </p:nvSpPr>
        <p:spPr bwMode="auto">
          <a:xfrm rot="10862275" flipH="1">
            <a:off x="2276475" y="1120775"/>
            <a:ext cx="1031875" cy="3248025"/>
          </a:xfrm>
          <a:prstGeom prst="curvedRightArrow">
            <a:avLst>
              <a:gd name="adj1" fmla="val 59340"/>
              <a:gd name="adj2" fmla="val 125908"/>
              <a:gd name="adj3" fmla="val 352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7590" name="AutoShape 10"/>
          <p:cNvSpPr>
            <a:spLocks noChangeArrowheads="1"/>
          </p:cNvSpPr>
          <p:nvPr/>
        </p:nvSpPr>
        <p:spPr bwMode="auto">
          <a:xfrm>
            <a:off x="5603875" y="1393825"/>
            <a:ext cx="1189038" cy="3335338"/>
          </a:xfrm>
          <a:prstGeom prst="curvedLeftArrow">
            <a:avLst>
              <a:gd name="adj1" fmla="val 58309"/>
              <a:gd name="adj2" fmla="val 11220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7591" name="AutoShape 12"/>
          <p:cNvSpPr>
            <a:spLocks noChangeArrowheads="1"/>
          </p:cNvSpPr>
          <p:nvPr/>
        </p:nvSpPr>
        <p:spPr bwMode="auto">
          <a:xfrm>
            <a:off x="5867400" y="4343400"/>
            <a:ext cx="2692400" cy="1352550"/>
          </a:xfrm>
          <a:prstGeom prst="rightArrow">
            <a:avLst>
              <a:gd name="adj1" fmla="val 50000"/>
              <a:gd name="adj2" fmla="val 4976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/>
              <a:t>Depart</a:t>
            </a:r>
          </a:p>
        </p:txBody>
      </p:sp>
      <p:sp>
        <p:nvSpPr>
          <p:cNvPr id="67592" name="Text Box 13"/>
          <p:cNvSpPr txBox="1">
            <a:spLocks noChangeArrowheads="1"/>
          </p:cNvSpPr>
          <p:nvPr/>
        </p:nvSpPr>
        <p:spPr bwMode="auto">
          <a:xfrm>
            <a:off x="457200" y="2024063"/>
            <a:ext cx="17414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If all servers are busy, incoming or retrying calls are bounced to orbit</a:t>
            </a:r>
          </a:p>
        </p:txBody>
      </p:sp>
      <p:sp>
        <p:nvSpPr>
          <p:cNvPr id="67593" name="Text Box 14"/>
          <p:cNvSpPr txBox="1">
            <a:spLocks noChangeArrowheads="1"/>
          </p:cNvSpPr>
          <p:nvPr/>
        </p:nvSpPr>
        <p:spPr bwMode="auto">
          <a:xfrm>
            <a:off x="6934200" y="2667000"/>
            <a:ext cx="17414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Calls retry to enter service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7" name="Picture 3" descr="pr_delay_36_Det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2588" y="1068388"/>
            <a:ext cx="8464550" cy="5641975"/>
          </a:xfrm>
          <a:noFill/>
        </p:spPr>
      </p:pic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% Diff: Pr(new arrival delayed)</a:t>
            </a:r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4632325" y="2935288"/>
            <a:ext cx="171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Traffic = 36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71800"/>
            <a:ext cx="8229600" cy="1143000"/>
          </a:xfrm>
        </p:spPr>
        <p:txBody>
          <a:bodyPr/>
          <a:lstStyle/>
          <a:p>
            <a:r>
              <a:rPr lang="en-US" smtClean="0"/>
              <a:t>WHY?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Exponential Retrials</a:t>
            </a:r>
          </a:p>
        </p:txBody>
      </p:sp>
      <p:graphicFrame>
        <p:nvGraphicFramePr>
          <p:cNvPr id="51600" name="Group 400"/>
          <p:cNvGraphicFramePr>
            <a:graphicFrameLocks noGrp="1"/>
          </p:cNvGraphicFramePr>
          <p:nvPr>
            <p:ph idx="1"/>
          </p:nvPr>
        </p:nvGraphicFramePr>
        <p:xfrm>
          <a:off x="685800" y="2057400"/>
          <a:ext cx="7467600" cy="3087688"/>
        </p:xfrm>
        <a:graphic>
          <a:graphicData uri="http://schemas.openxmlformats.org/drawingml/2006/table">
            <a:tbl>
              <a:tblPr/>
              <a:tblGrid>
                <a:gridCol w="1493838"/>
                <a:gridCol w="1495425"/>
                <a:gridCol w="1490662"/>
                <a:gridCol w="1493838"/>
                <a:gridCol w="1493837"/>
              </a:tblGrid>
              <a:tr h="773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Retry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Retry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Retry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Retry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/>
          <a:lstStyle/>
          <a:p>
            <a:r>
              <a:rPr lang="en-US" smtClean="0"/>
              <a:t>Personal Retrial Times</a:t>
            </a:r>
            <a:br>
              <a:rPr lang="en-US" smtClean="0"/>
            </a:br>
            <a:r>
              <a:rPr lang="en-US" smtClean="0"/>
              <a:t>(PRT)</a:t>
            </a:r>
          </a:p>
        </p:txBody>
      </p:sp>
      <p:graphicFrame>
        <p:nvGraphicFramePr>
          <p:cNvPr id="58371" name="Group 3"/>
          <p:cNvGraphicFramePr>
            <a:graphicFrameLocks noGrp="1"/>
          </p:cNvGraphicFramePr>
          <p:nvPr>
            <p:ph idx="1"/>
          </p:nvPr>
        </p:nvGraphicFramePr>
        <p:xfrm>
          <a:off x="685800" y="2057400"/>
          <a:ext cx="7467600" cy="3087688"/>
        </p:xfrm>
        <a:graphic>
          <a:graphicData uri="http://schemas.openxmlformats.org/drawingml/2006/table">
            <a:tbl>
              <a:tblPr/>
              <a:tblGrid>
                <a:gridCol w="1493838"/>
                <a:gridCol w="1495425"/>
                <a:gridCol w="1490662"/>
                <a:gridCol w="1493838"/>
                <a:gridCol w="1493837"/>
              </a:tblGrid>
              <a:tr h="773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Retry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Retry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Retry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Retry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991600" cy="1706562"/>
          </a:xfrm>
        </p:spPr>
        <p:txBody>
          <a:bodyPr/>
          <a:lstStyle/>
          <a:p>
            <a:r>
              <a:rPr lang="en-US" smtClean="0"/>
              <a:t>Shared Sequence of Retrial Times</a:t>
            </a:r>
            <a:br>
              <a:rPr lang="en-US" smtClean="0"/>
            </a:br>
            <a:r>
              <a:rPr lang="en-US" smtClean="0"/>
              <a:t>(SSRT)</a:t>
            </a:r>
          </a:p>
        </p:txBody>
      </p:sp>
      <p:graphicFrame>
        <p:nvGraphicFramePr>
          <p:cNvPr id="57347" name="Group 3"/>
          <p:cNvGraphicFramePr>
            <a:graphicFrameLocks noGrp="1"/>
          </p:cNvGraphicFramePr>
          <p:nvPr>
            <p:ph idx="1"/>
          </p:nvPr>
        </p:nvGraphicFramePr>
        <p:xfrm>
          <a:off x="685800" y="2057400"/>
          <a:ext cx="7467600" cy="3087688"/>
        </p:xfrm>
        <a:graphic>
          <a:graphicData uri="http://schemas.openxmlformats.org/drawingml/2006/table">
            <a:tbl>
              <a:tblPr/>
              <a:tblGrid>
                <a:gridCol w="1493838"/>
                <a:gridCol w="1495425"/>
                <a:gridCol w="1490662"/>
                <a:gridCol w="1493838"/>
                <a:gridCol w="1493837"/>
              </a:tblGrid>
              <a:tr h="773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Retry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Retry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Retry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Retry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Deterministic Retrials</a:t>
            </a:r>
          </a:p>
        </p:txBody>
      </p:sp>
      <p:graphicFrame>
        <p:nvGraphicFramePr>
          <p:cNvPr id="56323" name="Group 3"/>
          <p:cNvGraphicFramePr>
            <a:graphicFrameLocks noGrp="1"/>
          </p:cNvGraphicFramePr>
          <p:nvPr>
            <p:ph idx="1"/>
          </p:nvPr>
        </p:nvGraphicFramePr>
        <p:xfrm>
          <a:off x="685800" y="2057400"/>
          <a:ext cx="7467600" cy="3087688"/>
        </p:xfrm>
        <a:graphic>
          <a:graphicData uri="http://schemas.openxmlformats.org/drawingml/2006/table">
            <a:tbl>
              <a:tblPr/>
              <a:tblGrid>
                <a:gridCol w="1493838"/>
                <a:gridCol w="1495425"/>
                <a:gridCol w="1490662"/>
                <a:gridCol w="1493838"/>
                <a:gridCol w="1493837"/>
              </a:tblGrid>
              <a:tr h="773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Retry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Retry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Retry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Retry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3" name="Picture 5" descr="Lo_9_PRT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2588" y="1068388"/>
            <a:ext cx="8464550" cy="5641975"/>
          </a:xfrm>
          <a:noFill/>
          <a:ln/>
        </p:spPr>
      </p:pic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% Diff in Lo: PRT vs 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7" name="Picture 5" descr="Lo_9_SSRT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2588" y="1068388"/>
            <a:ext cx="8464550" cy="5641975"/>
          </a:xfrm>
          <a:noFill/>
        </p:spPr>
      </p:pic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% Diff in Lo: SSRT vs 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Why?  Because: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Shared Sequence of Retrial Times is the dominant effect.</a:t>
            </a:r>
          </a:p>
          <a:p>
            <a:pPr>
              <a:lnSpc>
                <a:spcPct val="90000"/>
              </a:lnSpc>
            </a:pPr>
            <a:endParaRPr lang="en-US" sz="2800" smtClean="0"/>
          </a:p>
          <a:p>
            <a:pPr>
              <a:lnSpc>
                <a:spcPct val="90000"/>
              </a:lnSpc>
            </a:pPr>
            <a:endParaRPr lang="en-US" sz="2800" smtClean="0"/>
          </a:p>
          <a:p>
            <a:pPr>
              <a:lnSpc>
                <a:spcPct val="90000"/>
              </a:lnSpc>
            </a:pPr>
            <a:endParaRPr lang="en-US" sz="2800" smtClean="0"/>
          </a:p>
          <a:p>
            <a:pPr>
              <a:lnSpc>
                <a:spcPct val="90000"/>
              </a:lnSpc>
            </a:pPr>
            <a:endParaRPr lang="en-US" sz="2800" smtClean="0"/>
          </a:p>
          <a:p>
            <a:pPr>
              <a:lnSpc>
                <a:spcPct val="90000"/>
              </a:lnSpc>
            </a:pPr>
            <a:endParaRPr lang="en-US" sz="2800" smtClean="0"/>
          </a:p>
          <a:p>
            <a:pPr>
              <a:lnSpc>
                <a:spcPct val="90000"/>
              </a:lnSpc>
            </a:pPr>
            <a:r>
              <a:rPr lang="en-US" sz="2800" smtClean="0"/>
              <a:t>How deterministic does it have to be?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We will change the Coefficient of Variation (CV)</a:t>
            </a:r>
          </a:p>
          <a:p>
            <a:pPr>
              <a:lnSpc>
                <a:spcPct val="90000"/>
              </a:lnSpc>
            </a:pPr>
            <a:endParaRPr lang="en-US" sz="2800" smtClean="0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1066800" y="4191000"/>
            <a:ext cx="723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1371600" y="39624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F</a:t>
            </a:r>
            <a:r>
              <a:rPr lang="en-US"/>
              <a:t>   </a:t>
            </a:r>
            <a:r>
              <a:rPr lang="en-US">
                <a:solidFill>
                  <a:srgbClr val="FF0000"/>
                </a:solidFill>
              </a:rPr>
              <a:t>G</a:t>
            </a:r>
          </a:p>
        </p:txBody>
      </p:sp>
      <p:sp>
        <p:nvSpPr>
          <p:cNvPr id="65548" name="Arc 12"/>
          <p:cNvSpPr>
            <a:spLocks/>
          </p:cNvSpPr>
          <p:nvPr/>
        </p:nvSpPr>
        <p:spPr bwMode="auto">
          <a:xfrm rot="-2700000">
            <a:off x="1981200" y="3048000"/>
            <a:ext cx="1905000" cy="1905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9" name="Arc 13"/>
          <p:cNvSpPr>
            <a:spLocks/>
          </p:cNvSpPr>
          <p:nvPr/>
        </p:nvSpPr>
        <p:spPr bwMode="auto">
          <a:xfrm rot="-2700000">
            <a:off x="2362200" y="3048000"/>
            <a:ext cx="1905000" cy="1905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53" name="Text Box 17"/>
          <p:cNvSpPr txBox="1">
            <a:spLocks noChangeArrowheads="1"/>
          </p:cNvSpPr>
          <p:nvPr/>
        </p:nvSpPr>
        <p:spPr bwMode="auto">
          <a:xfrm>
            <a:off x="4191000" y="39624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F</a:t>
            </a:r>
            <a:r>
              <a:rPr lang="en-US"/>
              <a:t>   </a:t>
            </a:r>
            <a:r>
              <a:rPr lang="en-US">
                <a:solidFill>
                  <a:srgbClr val="FF0000"/>
                </a:solidFill>
              </a:rPr>
              <a:t>G</a:t>
            </a:r>
          </a:p>
        </p:txBody>
      </p:sp>
      <p:sp>
        <p:nvSpPr>
          <p:cNvPr id="65556" name="Arc 20"/>
          <p:cNvSpPr>
            <a:spLocks/>
          </p:cNvSpPr>
          <p:nvPr/>
        </p:nvSpPr>
        <p:spPr bwMode="auto">
          <a:xfrm rot="-2700000">
            <a:off x="5791200" y="3276600"/>
            <a:ext cx="1447800" cy="1447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57" name="Arc 21"/>
          <p:cNvSpPr>
            <a:spLocks/>
          </p:cNvSpPr>
          <p:nvPr/>
        </p:nvSpPr>
        <p:spPr bwMode="auto">
          <a:xfrm rot="-2700000">
            <a:off x="4876800" y="3657600"/>
            <a:ext cx="685800" cy="685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58" name="Text Box 22"/>
          <p:cNvSpPr txBox="1">
            <a:spLocks noChangeArrowheads="1"/>
          </p:cNvSpPr>
          <p:nvPr/>
        </p:nvSpPr>
        <p:spPr bwMode="auto">
          <a:xfrm>
            <a:off x="5257800" y="39624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F</a:t>
            </a:r>
            <a:r>
              <a:rPr lang="en-US"/>
              <a:t>   </a:t>
            </a:r>
            <a:r>
              <a:rPr lang="en-US">
                <a:solidFill>
                  <a:srgbClr val="FF0000"/>
                </a:solidFill>
              </a:rPr>
              <a:t>G</a:t>
            </a:r>
          </a:p>
        </p:txBody>
      </p:sp>
      <p:sp>
        <p:nvSpPr>
          <p:cNvPr id="65559" name="Arc 23"/>
          <p:cNvSpPr>
            <a:spLocks/>
          </p:cNvSpPr>
          <p:nvPr/>
        </p:nvSpPr>
        <p:spPr bwMode="auto">
          <a:xfrm rot="-2700000">
            <a:off x="4495800" y="3657600"/>
            <a:ext cx="685800" cy="685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60" name="Arc 24"/>
          <p:cNvSpPr>
            <a:spLocks/>
          </p:cNvSpPr>
          <p:nvPr/>
        </p:nvSpPr>
        <p:spPr bwMode="auto">
          <a:xfrm rot="-2700000">
            <a:off x="6096000" y="3276600"/>
            <a:ext cx="1447800" cy="1447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61" name="Text Box 25"/>
          <p:cNvSpPr txBox="1">
            <a:spLocks noChangeArrowheads="1"/>
          </p:cNvSpPr>
          <p:nvPr/>
        </p:nvSpPr>
        <p:spPr bwMode="auto">
          <a:xfrm>
            <a:off x="7467600" y="39624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F</a:t>
            </a:r>
            <a:r>
              <a:rPr lang="en-US"/>
              <a:t>   </a:t>
            </a:r>
            <a:r>
              <a:rPr lang="en-US">
                <a:solidFill>
                  <a:srgbClr val="FF0000"/>
                </a:solidFill>
              </a:rPr>
              <a:t>G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% Diff in Lo</a:t>
            </a:r>
          </a:p>
        </p:txBody>
      </p:sp>
      <p:grpSp>
        <p:nvGrpSpPr>
          <p:cNvPr id="171014" name="Group 6"/>
          <p:cNvGrpSpPr>
            <a:grpSpLocks noChangeAspect="1"/>
          </p:cNvGrpSpPr>
          <p:nvPr/>
        </p:nvGrpSpPr>
        <p:grpSpPr bwMode="auto">
          <a:xfrm>
            <a:off x="762000" y="1447800"/>
            <a:ext cx="7086600" cy="5292725"/>
            <a:chOff x="480" y="912"/>
            <a:chExt cx="4464" cy="3334"/>
          </a:xfrm>
        </p:grpSpPr>
        <p:sp>
          <p:nvSpPr>
            <p:cNvPr id="171013" name="AutoShape 5"/>
            <p:cNvSpPr>
              <a:spLocks noChangeAspect="1" noChangeArrowheads="1" noTextEdit="1"/>
            </p:cNvSpPr>
            <p:nvPr/>
          </p:nvSpPr>
          <p:spPr bwMode="auto">
            <a:xfrm>
              <a:off x="480" y="912"/>
              <a:ext cx="4464" cy="3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15" name="Rectangle 7"/>
            <p:cNvSpPr>
              <a:spLocks noChangeArrowheads="1"/>
            </p:cNvSpPr>
            <p:nvPr/>
          </p:nvSpPr>
          <p:spPr bwMode="auto">
            <a:xfrm>
              <a:off x="1046" y="1180"/>
              <a:ext cx="3480" cy="259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16" name="Rectangle 8"/>
            <p:cNvSpPr>
              <a:spLocks noChangeArrowheads="1"/>
            </p:cNvSpPr>
            <p:nvPr/>
          </p:nvSpPr>
          <p:spPr bwMode="auto">
            <a:xfrm>
              <a:off x="1046" y="1180"/>
              <a:ext cx="3480" cy="2597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17" name="Line 9"/>
            <p:cNvSpPr>
              <a:spLocks noChangeShapeType="1"/>
            </p:cNvSpPr>
            <p:nvPr/>
          </p:nvSpPr>
          <p:spPr bwMode="auto">
            <a:xfrm>
              <a:off x="1046" y="1180"/>
              <a:ext cx="348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18" name="Freeform 10"/>
            <p:cNvSpPr>
              <a:spLocks/>
            </p:cNvSpPr>
            <p:nvPr/>
          </p:nvSpPr>
          <p:spPr bwMode="auto">
            <a:xfrm>
              <a:off x="1046" y="1180"/>
              <a:ext cx="3480" cy="2597"/>
            </a:xfrm>
            <a:custGeom>
              <a:avLst/>
              <a:gdLst/>
              <a:ahLst/>
              <a:cxnLst>
                <a:cxn ang="0">
                  <a:pos x="0" y="194"/>
                </a:cxn>
                <a:cxn ang="0">
                  <a:pos x="258" y="194"/>
                </a:cxn>
                <a:cxn ang="0">
                  <a:pos x="258" y="0"/>
                </a:cxn>
              </a:cxnLst>
              <a:rect l="0" t="0" r="r" b="b"/>
              <a:pathLst>
                <a:path w="258" h="194">
                  <a:moveTo>
                    <a:pt x="0" y="194"/>
                  </a:moveTo>
                  <a:lnTo>
                    <a:pt x="258" y="194"/>
                  </a:lnTo>
                  <a:lnTo>
                    <a:pt x="25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19" name="Line 11"/>
            <p:cNvSpPr>
              <a:spLocks noChangeShapeType="1"/>
            </p:cNvSpPr>
            <p:nvPr/>
          </p:nvSpPr>
          <p:spPr bwMode="auto">
            <a:xfrm flipV="1">
              <a:off x="1046" y="1180"/>
              <a:ext cx="1" cy="25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20" name="Line 12"/>
            <p:cNvSpPr>
              <a:spLocks noChangeShapeType="1"/>
            </p:cNvSpPr>
            <p:nvPr/>
          </p:nvSpPr>
          <p:spPr bwMode="auto">
            <a:xfrm>
              <a:off x="1046" y="3777"/>
              <a:ext cx="348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21" name="Line 13"/>
            <p:cNvSpPr>
              <a:spLocks noChangeShapeType="1"/>
            </p:cNvSpPr>
            <p:nvPr/>
          </p:nvSpPr>
          <p:spPr bwMode="auto">
            <a:xfrm flipV="1">
              <a:off x="1046" y="1180"/>
              <a:ext cx="1" cy="25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22" name="Line 14"/>
            <p:cNvSpPr>
              <a:spLocks noChangeShapeType="1"/>
            </p:cNvSpPr>
            <p:nvPr/>
          </p:nvSpPr>
          <p:spPr bwMode="auto">
            <a:xfrm flipV="1">
              <a:off x="1046" y="3737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23" name="Line 15"/>
            <p:cNvSpPr>
              <a:spLocks noChangeShapeType="1"/>
            </p:cNvSpPr>
            <p:nvPr/>
          </p:nvSpPr>
          <p:spPr bwMode="auto">
            <a:xfrm>
              <a:off x="1046" y="1180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24" name="Rectangle 16"/>
            <p:cNvSpPr>
              <a:spLocks noChangeArrowheads="1"/>
            </p:cNvSpPr>
            <p:nvPr/>
          </p:nvSpPr>
          <p:spPr bwMode="auto">
            <a:xfrm>
              <a:off x="898" y="3817"/>
              <a:ext cx="32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-0.2</a:t>
              </a:r>
              <a:endParaRPr lang="en-US"/>
            </a:p>
          </p:txBody>
        </p:sp>
        <p:sp>
          <p:nvSpPr>
            <p:cNvPr id="171025" name="Line 17"/>
            <p:cNvSpPr>
              <a:spLocks noChangeShapeType="1"/>
            </p:cNvSpPr>
            <p:nvPr/>
          </p:nvSpPr>
          <p:spPr bwMode="auto">
            <a:xfrm flipV="1">
              <a:off x="1545" y="3737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26" name="Line 18"/>
            <p:cNvSpPr>
              <a:spLocks noChangeShapeType="1"/>
            </p:cNvSpPr>
            <p:nvPr/>
          </p:nvSpPr>
          <p:spPr bwMode="auto">
            <a:xfrm>
              <a:off x="1545" y="1180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27" name="Rectangle 19"/>
            <p:cNvSpPr>
              <a:spLocks noChangeArrowheads="1"/>
            </p:cNvSpPr>
            <p:nvPr/>
          </p:nvSpPr>
          <p:spPr bwMode="auto">
            <a:xfrm>
              <a:off x="1505" y="3817"/>
              <a:ext cx="148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/>
            </a:p>
          </p:txBody>
        </p:sp>
        <p:sp>
          <p:nvSpPr>
            <p:cNvPr id="171028" name="Line 20"/>
            <p:cNvSpPr>
              <a:spLocks noChangeShapeType="1"/>
            </p:cNvSpPr>
            <p:nvPr/>
          </p:nvSpPr>
          <p:spPr bwMode="auto">
            <a:xfrm flipV="1">
              <a:off x="2044" y="3737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29" name="Line 21"/>
            <p:cNvSpPr>
              <a:spLocks noChangeShapeType="1"/>
            </p:cNvSpPr>
            <p:nvPr/>
          </p:nvSpPr>
          <p:spPr bwMode="auto">
            <a:xfrm>
              <a:off x="2044" y="1180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30" name="Rectangle 22"/>
            <p:cNvSpPr>
              <a:spLocks noChangeArrowheads="1"/>
            </p:cNvSpPr>
            <p:nvPr/>
          </p:nvSpPr>
          <p:spPr bwMode="auto">
            <a:xfrm>
              <a:off x="1950" y="3817"/>
              <a:ext cx="270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en-US"/>
            </a:p>
          </p:txBody>
        </p:sp>
        <p:sp>
          <p:nvSpPr>
            <p:cNvPr id="171031" name="Line 23"/>
            <p:cNvSpPr>
              <a:spLocks noChangeShapeType="1"/>
            </p:cNvSpPr>
            <p:nvPr/>
          </p:nvSpPr>
          <p:spPr bwMode="auto">
            <a:xfrm flipV="1">
              <a:off x="2543" y="3737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32" name="Line 24"/>
            <p:cNvSpPr>
              <a:spLocks noChangeShapeType="1"/>
            </p:cNvSpPr>
            <p:nvPr/>
          </p:nvSpPr>
          <p:spPr bwMode="auto">
            <a:xfrm>
              <a:off x="2543" y="1180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33" name="Rectangle 25"/>
            <p:cNvSpPr>
              <a:spLocks noChangeArrowheads="1"/>
            </p:cNvSpPr>
            <p:nvPr/>
          </p:nvSpPr>
          <p:spPr bwMode="auto">
            <a:xfrm>
              <a:off x="2449" y="3817"/>
              <a:ext cx="270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en-US"/>
            </a:p>
          </p:txBody>
        </p:sp>
        <p:sp>
          <p:nvSpPr>
            <p:cNvPr id="171034" name="Line 26"/>
            <p:cNvSpPr>
              <a:spLocks noChangeShapeType="1"/>
            </p:cNvSpPr>
            <p:nvPr/>
          </p:nvSpPr>
          <p:spPr bwMode="auto">
            <a:xfrm flipV="1">
              <a:off x="3029" y="3737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35" name="Line 27"/>
            <p:cNvSpPr>
              <a:spLocks noChangeShapeType="1"/>
            </p:cNvSpPr>
            <p:nvPr/>
          </p:nvSpPr>
          <p:spPr bwMode="auto">
            <a:xfrm>
              <a:off x="3029" y="1180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36" name="Rectangle 28"/>
            <p:cNvSpPr>
              <a:spLocks noChangeArrowheads="1"/>
            </p:cNvSpPr>
            <p:nvPr/>
          </p:nvSpPr>
          <p:spPr bwMode="auto">
            <a:xfrm>
              <a:off x="2935" y="3817"/>
              <a:ext cx="270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en-US"/>
            </a:p>
          </p:txBody>
        </p:sp>
        <p:sp>
          <p:nvSpPr>
            <p:cNvPr id="171037" name="Line 29"/>
            <p:cNvSpPr>
              <a:spLocks noChangeShapeType="1"/>
            </p:cNvSpPr>
            <p:nvPr/>
          </p:nvSpPr>
          <p:spPr bwMode="auto">
            <a:xfrm flipV="1">
              <a:off x="3528" y="3737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38" name="Line 30"/>
            <p:cNvSpPr>
              <a:spLocks noChangeShapeType="1"/>
            </p:cNvSpPr>
            <p:nvPr/>
          </p:nvSpPr>
          <p:spPr bwMode="auto">
            <a:xfrm>
              <a:off x="3528" y="1180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39" name="Rectangle 31"/>
            <p:cNvSpPr>
              <a:spLocks noChangeArrowheads="1"/>
            </p:cNvSpPr>
            <p:nvPr/>
          </p:nvSpPr>
          <p:spPr bwMode="auto">
            <a:xfrm>
              <a:off x="3434" y="3817"/>
              <a:ext cx="270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en-US"/>
            </a:p>
          </p:txBody>
        </p:sp>
        <p:sp>
          <p:nvSpPr>
            <p:cNvPr id="171040" name="Line 32"/>
            <p:cNvSpPr>
              <a:spLocks noChangeShapeType="1"/>
            </p:cNvSpPr>
            <p:nvPr/>
          </p:nvSpPr>
          <p:spPr bwMode="auto">
            <a:xfrm flipV="1">
              <a:off x="4027" y="3737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41" name="Line 33"/>
            <p:cNvSpPr>
              <a:spLocks noChangeShapeType="1"/>
            </p:cNvSpPr>
            <p:nvPr/>
          </p:nvSpPr>
          <p:spPr bwMode="auto">
            <a:xfrm>
              <a:off x="4027" y="1180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42" name="Rectangle 34"/>
            <p:cNvSpPr>
              <a:spLocks noChangeArrowheads="1"/>
            </p:cNvSpPr>
            <p:nvPr/>
          </p:nvSpPr>
          <p:spPr bwMode="auto">
            <a:xfrm>
              <a:off x="3986" y="3817"/>
              <a:ext cx="148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en-US"/>
            </a:p>
          </p:txBody>
        </p:sp>
        <p:sp>
          <p:nvSpPr>
            <p:cNvPr id="171043" name="Line 35"/>
            <p:cNvSpPr>
              <a:spLocks noChangeShapeType="1"/>
            </p:cNvSpPr>
            <p:nvPr/>
          </p:nvSpPr>
          <p:spPr bwMode="auto">
            <a:xfrm flipV="1">
              <a:off x="4526" y="3737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44" name="Line 36"/>
            <p:cNvSpPr>
              <a:spLocks noChangeShapeType="1"/>
            </p:cNvSpPr>
            <p:nvPr/>
          </p:nvSpPr>
          <p:spPr bwMode="auto">
            <a:xfrm>
              <a:off x="4526" y="1180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45" name="Rectangle 37"/>
            <p:cNvSpPr>
              <a:spLocks noChangeArrowheads="1"/>
            </p:cNvSpPr>
            <p:nvPr/>
          </p:nvSpPr>
          <p:spPr bwMode="auto">
            <a:xfrm>
              <a:off x="4432" y="3817"/>
              <a:ext cx="270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1.2</a:t>
              </a:r>
              <a:endParaRPr lang="en-US"/>
            </a:p>
          </p:txBody>
        </p:sp>
        <p:sp>
          <p:nvSpPr>
            <p:cNvPr id="171046" name="Line 38"/>
            <p:cNvSpPr>
              <a:spLocks noChangeShapeType="1"/>
            </p:cNvSpPr>
            <p:nvPr/>
          </p:nvSpPr>
          <p:spPr bwMode="auto">
            <a:xfrm>
              <a:off x="1046" y="3777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47" name="Line 39"/>
            <p:cNvSpPr>
              <a:spLocks noChangeShapeType="1"/>
            </p:cNvSpPr>
            <p:nvPr/>
          </p:nvSpPr>
          <p:spPr bwMode="auto">
            <a:xfrm flipH="1">
              <a:off x="4485" y="3777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48" name="Rectangle 40"/>
            <p:cNvSpPr>
              <a:spLocks noChangeArrowheads="1"/>
            </p:cNvSpPr>
            <p:nvPr/>
          </p:nvSpPr>
          <p:spPr bwMode="auto">
            <a:xfrm>
              <a:off x="871" y="3683"/>
              <a:ext cx="202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-5</a:t>
              </a:r>
              <a:endParaRPr lang="en-US"/>
            </a:p>
          </p:txBody>
        </p:sp>
        <p:sp>
          <p:nvSpPr>
            <p:cNvPr id="171049" name="Line 41"/>
            <p:cNvSpPr>
              <a:spLocks noChangeShapeType="1"/>
            </p:cNvSpPr>
            <p:nvPr/>
          </p:nvSpPr>
          <p:spPr bwMode="auto">
            <a:xfrm>
              <a:off x="1046" y="3402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50" name="Line 42"/>
            <p:cNvSpPr>
              <a:spLocks noChangeShapeType="1"/>
            </p:cNvSpPr>
            <p:nvPr/>
          </p:nvSpPr>
          <p:spPr bwMode="auto">
            <a:xfrm flipH="1">
              <a:off x="4485" y="3402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51" name="Rectangle 43"/>
            <p:cNvSpPr>
              <a:spLocks noChangeArrowheads="1"/>
            </p:cNvSpPr>
            <p:nvPr/>
          </p:nvSpPr>
          <p:spPr bwMode="auto">
            <a:xfrm>
              <a:off x="925" y="3308"/>
              <a:ext cx="148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/>
            </a:p>
          </p:txBody>
        </p:sp>
        <p:sp>
          <p:nvSpPr>
            <p:cNvPr id="171052" name="Line 44"/>
            <p:cNvSpPr>
              <a:spLocks noChangeShapeType="1"/>
            </p:cNvSpPr>
            <p:nvPr/>
          </p:nvSpPr>
          <p:spPr bwMode="auto">
            <a:xfrm>
              <a:off x="1046" y="3027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53" name="Line 45"/>
            <p:cNvSpPr>
              <a:spLocks noChangeShapeType="1"/>
            </p:cNvSpPr>
            <p:nvPr/>
          </p:nvSpPr>
          <p:spPr bwMode="auto">
            <a:xfrm flipH="1">
              <a:off x="4485" y="3027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54" name="Rectangle 46"/>
            <p:cNvSpPr>
              <a:spLocks noChangeArrowheads="1"/>
            </p:cNvSpPr>
            <p:nvPr/>
          </p:nvSpPr>
          <p:spPr bwMode="auto">
            <a:xfrm>
              <a:off x="925" y="2933"/>
              <a:ext cx="148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5</a:t>
              </a:r>
              <a:endParaRPr lang="en-US"/>
            </a:p>
          </p:txBody>
        </p:sp>
        <p:sp>
          <p:nvSpPr>
            <p:cNvPr id="171055" name="Line 47"/>
            <p:cNvSpPr>
              <a:spLocks noChangeShapeType="1"/>
            </p:cNvSpPr>
            <p:nvPr/>
          </p:nvSpPr>
          <p:spPr bwMode="auto">
            <a:xfrm>
              <a:off x="1046" y="2652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56" name="Line 48"/>
            <p:cNvSpPr>
              <a:spLocks noChangeShapeType="1"/>
            </p:cNvSpPr>
            <p:nvPr/>
          </p:nvSpPr>
          <p:spPr bwMode="auto">
            <a:xfrm flipH="1">
              <a:off x="4485" y="2652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57" name="Rectangle 49"/>
            <p:cNvSpPr>
              <a:spLocks noChangeArrowheads="1"/>
            </p:cNvSpPr>
            <p:nvPr/>
          </p:nvSpPr>
          <p:spPr bwMode="auto">
            <a:xfrm>
              <a:off x="844" y="2559"/>
              <a:ext cx="22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10</a:t>
              </a:r>
              <a:endParaRPr lang="en-US"/>
            </a:p>
          </p:txBody>
        </p:sp>
        <p:sp>
          <p:nvSpPr>
            <p:cNvPr id="171058" name="Line 50"/>
            <p:cNvSpPr>
              <a:spLocks noChangeShapeType="1"/>
            </p:cNvSpPr>
            <p:nvPr/>
          </p:nvSpPr>
          <p:spPr bwMode="auto">
            <a:xfrm>
              <a:off x="1046" y="2291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59" name="Line 51"/>
            <p:cNvSpPr>
              <a:spLocks noChangeShapeType="1"/>
            </p:cNvSpPr>
            <p:nvPr/>
          </p:nvSpPr>
          <p:spPr bwMode="auto">
            <a:xfrm flipH="1">
              <a:off x="4485" y="2291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60" name="Rectangle 52"/>
            <p:cNvSpPr>
              <a:spLocks noChangeArrowheads="1"/>
            </p:cNvSpPr>
            <p:nvPr/>
          </p:nvSpPr>
          <p:spPr bwMode="auto">
            <a:xfrm>
              <a:off x="844" y="2197"/>
              <a:ext cx="22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15</a:t>
              </a:r>
              <a:endParaRPr lang="en-US"/>
            </a:p>
          </p:txBody>
        </p:sp>
        <p:sp>
          <p:nvSpPr>
            <p:cNvPr id="171061" name="Line 53"/>
            <p:cNvSpPr>
              <a:spLocks noChangeShapeType="1"/>
            </p:cNvSpPr>
            <p:nvPr/>
          </p:nvSpPr>
          <p:spPr bwMode="auto">
            <a:xfrm>
              <a:off x="1046" y="1916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62" name="Line 54"/>
            <p:cNvSpPr>
              <a:spLocks noChangeShapeType="1"/>
            </p:cNvSpPr>
            <p:nvPr/>
          </p:nvSpPr>
          <p:spPr bwMode="auto">
            <a:xfrm flipH="1">
              <a:off x="4485" y="1916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63" name="Rectangle 55"/>
            <p:cNvSpPr>
              <a:spLocks noChangeArrowheads="1"/>
            </p:cNvSpPr>
            <p:nvPr/>
          </p:nvSpPr>
          <p:spPr bwMode="auto">
            <a:xfrm>
              <a:off x="844" y="1822"/>
              <a:ext cx="22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20</a:t>
              </a:r>
              <a:endParaRPr lang="en-US"/>
            </a:p>
          </p:txBody>
        </p:sp>
        <p:sp>
          <p:nvSpPr>
            <p:cNvPr id="171064" name="Line 56"/>
            <p:cNvSpPr>
              <a:spLocks noChangeShapeType="1"/>
            </p:cNvSpPr>
            <p:nvPr/>
          </p:nvSpPr>
          <p:spPr bwMode="auto">
            <a:xfrm>
              <a:off x="1046" y="1541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65" name="Line 57"/>
            <p:cNvSpPr>
              <a:spLocks noChangeShapeType="1"/>
            </p:cNvSpPr>
            <p:nvPr/>
          </p:nvSpPr>
          <p:spPr bwMode="auto">
            <a:xfrm flipH="1">
              <a:off x="4485" y="1541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66" name="Rectangle 58"/>
            <p:cNvSpPr>
              <a:spLocks noChangeArrowheads="1"/>
            </p:cNvSpPr>
            <p:nvPr/>
          </p:nvSpPr>
          <p:spPr bwMode="auto">
            <a:xfrm>
              <a:off x="844" y="1447"/>
              <a:ext cx="22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25</a:t>
              </a:r>
              <a:endParaRPr lang="en-US"/>
            </a:p>
          </p:txBody>
        </p:sp>
        <p:sp>
          <p:nvSpPr>
            <p:cNvPr id="171067" name="Line 59"/>
            <p:cNvSpPr>
              <a:spLocks noChangeShapeType="1"/>
            </p:cNvSpPr>
            <p:nvPr/>
          </p:nvSpPr>
          <p:spPr bwMode="auto">
            <a:xfrm>
              <a:off x="1046" y="1180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68" name="Line 60"/>
            <p:cNvSpPr>
              <a:spLocks noChangeShapeType="1"/>
            </p:cNvSpPr>
            <p:nvPr/>
          </p:nvSpPr>
          <p:spPr bwMode="auto">
            <a:xfrm flipH="1">
              <a:off x="4485" y="1180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69" name="Rectangle 61"/>
            <p:cNvSpPr>
              <a:spLocks noChangeArrowheads="1"/>
            </p:cNvSpPr>
            <p:nvPr/>
          </p:nvSpPr>
          <p:spPr bwMode="auto">
            <a:xfrm>
              <a:off x="844" y="1086"/>
              <a:ext cx="22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30</a:t>
              </a:r>
              <a:endParaRPr lang="en-US"/>
            </a:p>
          </p:txBody>
        </p:sp>
        <p:sp>
          <p:nvSpPr>
            <p:cNvPr id="171070" name="Line 62"/>
            <p:cNvSpPr>
              <a:spLocks noChangeShapeType="1"/>
            </p:cNvSpPr>
            <p:nvPr/>
          </p:nvSpPr>
          <p:spPr bwMode="auto">
            <a:xfrm>
              <a:off x="1046" y="1180"/>
              <a:ext cx="348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71" name="Freeform 63"/>
            <p:cNvSpPr>
              <a:spLocks/>
            </p:cNvSpPr>
            <p:nvPr/>
          </p:nvSpPr>
          <p:spPr bwMode="auto">
            <a:xfrm>
              <a:off x="1046" y="1180"/>
              <a:ext cx="3480" cy="2597"/>
            </a:xfrm>
            <a:custGeom>
              <a:avLst/>
              <a:gdLst/>
              <a:ahLst/>
              <a:cxnLst>
                <a:cxn ang="0">
                  <a:pos x="0" y="194"/>
                </a:cxn>
                <a:cxn ang="0">
                  <a:pos x="258" y="194"/>
                </a:cxn>
                <a:cxn ang="0">
                  <a:pos x="258" y="0"/>
                </a:cxn>
              </a:cxnLst>
              <a:rect l="0" t="0" r="r" b="b"/>
              <a:pathLst>
                <a:path w="258" h="194">
                  <a:moveTo>
                    <a:pt x="0" y="194"/>
                  </a:moveTo>
                  <a:lnTo>
                    <a:pt x="258" y="194"/>
                  </a:lnTo>
                  <a:lnTo>
                    <a:pt x="25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72" name="Line 64"/>
            <p:cNvSpPr>
              <a:spLocks noChangeShapeType="1"/>
            </p:cNvSpPr>
            <p:nvPr/>
          </p:nvSpPr>
          <p:spPr bwMode="auto">
            <a:xfrm flipV="1">
              <a:off x="1046" y="1180"/>
              <a:ext cx="1" cy="25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73" name="Line 65"/>
            <p:cNvSpPr>
              <a:spLocks noChangeShapeType="1"/>
            </p:cNvSpPr>
            <p:nvPr/>
          </p:nvSpPr>
          <p:spPr bwMode="auto">
            <a:xfrm>
              <a:off x="1545" y="1287"/>
              <a:ext cx="1" cy="14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74" name="Line 66"/>
            <p:cNvSpPr>
              <a:spLocks noChangeShapeType="1"/>
            </p:cNvSpPr>
            <p:nvPr/>
          </p:nvSpPr>
          <p:spPr bwMode="auto">
            <a:xfrm>
              <a:off x="1518" y="1287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75" name="Line 67"/>
            <p:cNvSpPr>
              <a:spLocks noChangeShapeType="1"/>
            </p:cNvSpPr>
            <p:nvPr/>
          </p:nvSpPr>
          <p:spPr bwMode="auto">
            <a:xfrm>
              <a:off x="1518" y="1434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76" name="Line 68"/>
            <p:cNvSpPr>
              <a:spLocks noChangeShapeType="1"/>
            </p:cNvSpPr>
            <p:nvPr/>
          </p:nvSpPr>
          <p:spPr bwMode="auto">
            <a:xfrm>
              <a:off x="1572" y="1608"/>
              <a:ext cx="1" cy="12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77" name="Line 69"/>
            <p:cNvSpPr>
              <a:spLocks noChangeShapeType="1"/>
            </p:cNvSpPr>
            <p:nvPr/>
          </p:nvSpPr>
          <p:spPr bwMode="auto">
            <a:xfrm>
              <a:off x="1545" y="1608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78" name="Line 70"/>
            <p:cNvSpPr>
              <a:spLocks noChangeShapeType="1"/>
            </p:cNvSpPr>
            <p:nvPr/>
          </p:nvSpPr>
          <p:spPr bwMode="auto">
            <a:xfrm>
              <a:off x="1545" y="1729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79" name="Line 71"/>
            <p:cNvSpPr>
              <a:spLocks noChangeShapeType="1"/>
            </p:cNvSpPr>
            <p:nvPr/>
          </p:nvSpPr>
          <p:spPr bwMode="auto">
            <a:xfrm>
              <a:off x="1802" y="3081"/>
              <a:ext cx="1" cy="10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80" name="Line 72"/>
            <p:cNvSpPr>
              <a:spLocks noChangeShapeType="1"/>
            </p:cNvSpPr>
            <p:nvPr/>
          </p:nvSpPr>
          <p:spPr bwMode="auto">
            <a:xfrm>
              <a:off x="1775" y="3081"/>
              <a:ext cx="40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81" name="Line 73"/>
            <p:cNvSpPr>
              <a:spLocks noChangeShapeType="1"/>
            </p:cNvSpPr>
            <p:nvPr/>
          </p:nvSpPr>
          <p:spPr bwMode="auto">
            <a:xfrm>
              <a:off x="1775" y="3188"/>
              <a:ext cx="40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82" name="Line 74"/>
            <p:cNvSpPr>
              <a:spLocks noChangeShapeType="1"/>
            </p:cNvSpPr>
            <p:nvPr/>
          </p:nvSpPr>
          <p:spPr bwMode="auto">
            <a:xfrm>
              <a:off x="2328" y="3630"/>
              <a:ext cx="1" cy="8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83" name="Line 75"/>
            <p:cNvSpPr>
              <a:spLocks noChangeShapeType="1"/>
            </p:cNvSpPr>
            <p:nvPr/>
          </p:nvSpPr>
          <p:spPr bwMode="auto">
            <a:xfrm>
              <a:off x="2301" y="3630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84" name="Line 76"/>
            <p:cNvSpPr>
              <a:spLocks noChangeShapeType="1"/>
            </p:cNvSpPr>
            <p:nvPr/>
          </p:nvSpPr>
          <p:spPr bwMode="auto">
            <a:xfrm>
              <a:off x="2301" y="3710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85" name="Line 77"/>
            <p:cNvSpPr>
              <a:spLocks noChangeShapeType="1"/>
            </p:cNvSpPr>
            <p:nvPr/>
          </p:nvSpPr>
          <p:spPr bwMode="auto">
            <a:xfrm>
              <a:off x="2651" y="3630"/>
              <a:ext cx="1" cy="8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86" name="Line 78"/>
            <p:cNvSpPr>
              <a:spLocks noChangeShapeType="1"/>
            </p:cNvSpPr>
            <p:nvPr/>
          </p:nvSpPr>
          <p:spPr bwMode="auto">
            <a:xfrm>
              <a:off x="2624" y="3630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87" name="Line 79"/>
            <p:cNvSpPr>
              <a:spLocks noChangeShapeType="1"/>
            </p:cNvSpPr>
            <p:nvPr/>
          </p:nvSpPr>
          <p:spPr bwMode="auto">
            <a:xfrm>
              <a:off x="2624" y="3710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88" name="Line 80"/>
            <p:cNvSpPr>
              <a:spLocks noChangeShapeType="1"/>
            </p:cNvSpPr>
            <p:nvPr/>
          </p:nvSpPr>
          <p:spPr bwMode="auto">
            <a:xfrm>
              <a:off x="2786" y="3589"/>
              <a:ext cx="1" cy="8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89" name="Line 81"/>
            <p:cNvSpPr>
              <a:spLocks noChangeShapeType="1"/>
            </p:cNvSpPr>
            <p:nvPr/>
          </p:nvSpPr>
          <p:spPr bwMode="auto">
            <a:xfrm>
              <a:off x="2759" y="3589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90" name="Line 82"/>
            <p:cNvSpPr>
              <a:spLocks noChangeShapeType="1"/>
            </p:cNvSpPr>
            <p:nvPr/>
          </p:nvSpPr>
          <p:spPr bwMode="auto">
            <a:xfrm>
              <a:off x="2759" y="3670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91" name="Line 83"/>
            <p:cNvSpPr>
              <a:spLocks noChangeShapeType="1"/>
            </p:cNvSpPr>
            <p:nvPr/>
          </p:nvSpPr>
          <p:spPr bwMode="auto">
            <a:xfrm>
              <a:off x="2975" y="3589"/>
              <a:ext cx="1" cy="9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92" name="Line 84"/>
            <p:cNvSpPr>
              <a:spLocks noChangeShapeType="1"/>
            </p:cNvSpPr>
            <p:nvPr/>
          </p:nvSpPr>
          <p:spPr bwMode="auto">
            <a:xfrm>
              <a:off x="2948" y="3589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93" name="Line 85"/>
            <p:cNvSpPr>
              <a:spLocks noChangeShapeType="1"/>
            </p:cNvSpPr>
            <p:nvPr/>
          </p:nvSpPr>
          <p:spPr bwMode="auto">
            <a:xfrm>
              <a:off x="2948" y="3683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94" name="Line 86"/>
            <p:cNvSpPr>
              <a:spLocks noChangeShapeType="1"/>
            </p:cNvSpPr>
            <p:nvPr/>
          </p:nvSpPr>
          <p:spPr bwMode="auto">
            <a:xfrm>
              <a:off x="3299" y="3643"/>
              <a:ext cx="1" cy="8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95" name="Line 87"/>
            <p:cNvSpPr>
              <a:spLocks noChangeShapeType="1"/>
            </p:cNvSpPr>
            <p:nvPr/>
          </p:nvSpPr>
          <p:spPr bwMode="auto">
            <a:xfrm>
              <a:off x="3272" y="3643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96" name="Line 88"/>
            <p:cNvSpPr>
              <a:spLocks noChangeShapeType="1"/>
            </p:cNvSpPr>
            <p:nvPr/>
          </p:nvSpPr>
          <p:spPr bwMode="auto">
            <a:xfrm>
              <a:off x="3272" y="3723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97" name="Line 89"/>
            <p:cNvSpPr>
              <a:spLocks noChangeShapeType="1"/>
            </p:cNvSpPr>
            <p:nvPr/>
          </p:nvSpPr>
          <p:spPr bwMode="auto">
            <a:xfrm>
              <a:off x="4027" y="3442"/>
              <a:ext cx="1" cy="10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98" name="Line 90"/>
            <p:cNvSpPr>
              <a:spLocks noChangeShapeType="1"/>
            </p:cNvSpPr>
            <p:nvPr/>
          </p:nvSpPr>
          <p:spPr bwMode="auto">
            <a:xfrm>
              <a:off x="4000" y="3442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099" name="Line 91"/>
            <p:cNvSpPr>
              <a:spLocks noChangeShapeType="1"/>
            </p:cNvSpPr>
            <p:nvPr/>
          </p:nvSpPr>
          <p:spPr bwMode="auto">
            <a:xfrm>
              <a:off x="4000" y="3549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100" name="Freeform 92"/>
            <p:cNvSpPr>
              <a:spLocks/>
            </p:cNvSpPr>
            <p:nvPr/>
          </p:nvSpPr>
          <p:spPr bwMode="auto">
            <a:xfrm>
              <a:off x="1545" y="1354"/>
              <a:ext cx="2482" cy="23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321"/>
                </a:cxn>
                <a:cxn ang="0">
                  <a:pos x="257" y="1780"/>
                </a:cxn>
                <a:cxn ang="0">
                  <a:pos x="783" y="2316"/>
                </a:cxn>
                <a:cxn ang="0">
                  <a:pos x="1106" y="2316"/>
                </a:cxn>
                <a:cxn ang="0">
                  <a:pos x="1241" y="2276"/>
                </a:cxn>
                <a:cxn ang="0">
                  <a:pos x="1430" y="2276"/>
                </a:cxn>
                <a:cxn ang="0">
                  <a:pos x="1754" y="2329"/>
                </a:cxn>
                <a:cxn ang="0">
                  <a:pos x="2482" y="2142"/>
                </a:cxn>
              </a:cxnLst>
              <a:rect l="0" t="0" r="r" b="b"/>
              <a:pathLst>
                <a:path w="2482" h="2329">
                  <a:moveTo>
                    <a:pt x="0" y="0"/>
                  </a:moveTo>
                  <a:lnTo>
                    <a:pt x="27" y="321"/>
                  </a:lnTo>
                  <a:lnTo>
                    <a:pt x="257" y="1780"/>
                  </a:lnTo>
                  <a:lnTo>
                    <a:pt x="783" y="2316"/>
                  </a:lnTo>
                  <a:lnTo>
                    <a:pt x="1106" y="2316"/>
                  </a:lnTo>
                  <a:lnTo>
                    <a:pt x="1241" y="2276"/>
                  </a:lnTo>
                  <a:lnTo>
                    <a:pt x="1430" y="2276"/>
                  </a:lnTo>
                  <a:lnTo>
                    <a:pt x="1754" y="2329"/>
                  </a:lnTo>
                  <a:lnTo>
                    <a:pt x="2482" y="2142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101" name="Rectangle 93"/>
            <p:cNvSpPr>
              <a:spLocks noChangeArrowheads="1"/>
            </p:cNvSpPr>
            <p:nvPr/>
          </p:nvSpPr>
          <p:spPr bwMode="auto">
            <a:xfrm>
              <a:off x="2287" y="912"/>
              <a:ext cx="112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Helvetica" pitchFamily="34" charset="0"/>
                </a:rPr>
                <a:t>Retrial Rate = 0.1</a:t>
              </a:r>
              <a:endParaRPr lang="en-US" dirty="0"/>
            </a:p>
          </p:txBody>
        </p:sp>
        <p:sp>
          <p:nvSpPr>
            <p:cNvPr id="171102" name="Rectangle 94"/>
            <p:cNvSpPr>
              <a:spLocks noChangeArrowheads="1"/>
            </p:cNvSpPr>
            <p:nvPr/>
          </p:nvSpPr>
          <p:spPr bwMode="auto">
            <a:xfrm>
              <a:off x="2665" y="4018"/>
              <a:ext cx="270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CV</a:t>
              </a:r>
              <a:endParaRPr lang="en-US"/>
            </a:p>
          </p:txBody>
        </p:sp>
        <p:sp>
          <p:nvSpPr>
            <p:cNvPr id="171103" name="Rectangle 95"/>
            <p:cNvSpPr>
              <a:spLocks noChangeArrowheads="1"/>
            </p:cNvSpPr>
            <p:nvPr/>
          </p:nvSpPr>
          <p:spPr bwMode="auto">
            <a:xfrm rot="16200000">
              <a:off x="40" y="2346"/>
              <a:ext cx="1268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% difference in Lo</a:t>
              </a:r>
              <a:endParaRPr 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Multiserver Retrial Queues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Mobile phone: link to tower</a:t>
            </a:r>
          </a:p>
          <a:p>
            <a:r>
              <a:rPr lang="en-US" dirty="0" smtClean="0"/>
              <a:t>Satellite phone/data: link to satellite</a:t>
            </a:r>
          </a:p>
          <a:p>
            <a:r>
              <a:rPr lang="en-US" dirty="0" smtClean="0"/>
              <a:t>Dial-up internet</a:t>
            </a:r>
          </a:p>
          <a:p>
            <a:r>
              <a:rPr lang="en-US" dirty="0" smtClean="0"/>
              <a:t>Credit card verification</a:t>
            </a:r>
          </a:p>
          <a:p>
            <a:endParaRPr lang="en-US" dirty="0" smtClean="0"/>
          </a:p>
          <a:p>
            <a:endParaRPr lang="en-US" dirty="0" smtClean="0"/>
          </a:p>
          <a:p>
            <a:pPr algn="ctr">
              <a:buFontTx/>
              <a:buNone/>
            </a:pPr>
            <a:r>
              <a:rPr lang="en-US" dirty="0" smtClean="0"/>
              <a:t>All have non-exponential retrials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% Diff in Pr(delay)</a:t>
            </a:r>
          </a:p>
        </p:txBody>
      </p:sp>
      <p:pic>
        <p:nvPicPr>
          <p:cNvPr id="19149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1474788"/>
            <a:ext cx="7239000" cy="5383212"/>
          </a:xfrm>
          <a:noFill/>
          <a:ln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Markovian Approach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M/M/c/0 + PH</a:t>
            </a:r>
            <a:r>
              <a:rPr lang="en-US" baseline="-25000" dirty="0" smtClean="0"/>
              <a:t>2</a:t>
            </a:r>
            <a:r>
              <a:rPr lang="en-US" dirty="0" smtClean="0"/>
              <a:t> retrials</a:t>
            </a:r>
          </a:p>
          <a:p>
            <a:endParaRPr lang="en-US" dirty="0" smtClean="0"/>
          </a:p>
          <a:p>
            <a:r>
              <a:rPr lang="en-US" dirty="0" smtClean="0"/>
              <a:t>Lower limit on variability: </a:t>
            </a:r>
          </a:p>
          <a:p>
            <a:pPr lvl="1"/>
            <a:r>
              <a:rPr lang="en-US" dirty="0" smtClean="0"/>
              <a:t>Two-phase </a:t>
            </a:r>
            <a:r>
              <a:rPr lang="en-US" dirty="0" err="1" smtClean="0"/>
              <a:t>Erlang</a:t>
            </a:r>
            <a:r>
              <a:rPr lang="en-US" dirty="0" smtClean="0"/>
              <a:t> has                                  Squared Coefficient of Variation = 1/2</a:t>
            </a:r>
          </a:p>
          <a:p>
            <a:pPr>
              <a:buFontTx/>
              <a:buNone/>
            </a:pPr>
            <a:endParaRPr lang="en-US" dirty="0" smtClean="0"/>
          </a:p>
          <a:p>
            <a:r>
              <a:rPr lang="en-US" dirty="0" smtClean="0"/>
              <a:t>Can get lower SCV using negative(!) probabilities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Extended Probabilities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1955, Cox: Complex probabilities</a:t>
            </a:r>
          </a:p>
          <a:p>
            <a:r>
              <a:rPr lang="en-US" smtClean="0"/>
              <a:t>1987, Nojo and Watanabe:</a:t>
            </a:r>
          </a:p>
          <a:p>
            <a:pPr lvl="1">
              <a:buFontTx/>
              <a:buNone/>
            </a:pPr>
            <a:r>
              <a:rPr lang="en-US" smtClean="0"/>
              <a:t> 		</a:t>
            </a:r>
            <a:r>
              <a:rPr lang="en-US" smtClean="0">
                <a:solidFill>
                  <a:srgbClr val="0000FF"/>
                </a:solidFill>
              </a:rPr>
              <a:t>Negative branching Probability (NP) distrib.</a:t>
            </a:r>
          </a:p>
          <a:p>
            <a:r>
              <a:rPr lang="en-US" smtClean="0"/>
              <a:t>1994, Graham, Knuth, Patashnik</a:t>
            </a:r>
          </a:p>
          <a:p>
            <a:r>
              <a:rPr lang="en-US" smtClean="0"/>
              <a:t>1999, Ball et al.:</a:t>
            </a:r>
          </a:p>
          <a:p>
            <a:pPr lvl="1">
              <a:buFontTx/>
              <a:buNone/>
            </a:pPr>
            <a:r>
              <a:rPr lang="en-US" smtClean="0"/>
              <a:t>		</a:t>
            </a:r>
            <a:r>
              <a:rPr lang="en-US" smtClean="0">
                <a:solidFill>
                  <a:srgbClr val="0000FF"/>
                </a:solidFill>
              </a:rPr>
              <a:t>H</a:t>
            </a:r>
            <a:r>
              <a:rPr lang="en-US" baseline="-25000" smtClean="0">
                <a:solidFill>
                  <a:srgbClr val="0000FF"/>
                </a:solidFill>
              </a:rPr>
              <a:t>2</a:t>
            </a:r>
            <a:r>
              <a:rPr lang="en-US" smtClean="0">
                <a:solidFill>
                  <a:srgbClr val="0000FF"/>
                </a:solidFill>
              </a:rPr>
              <a:t>* distribution</a:t>
            </a:r>
          </a:p>
          <a:p>
            <a:r>
              <a:rPr lang="en-US" smtClean="0"/>
              <a:t>2007/8, Tijms: M/D/1 via M/PH</a:t>
            </a:r>
            <a:r>
              <a:rPr lang="en-US" baseline="-25000" smtClean="0"/>
              <a:t>2</a:t>
            </a:r>
            <a:r>
              <a:rPr lang="en-US" smtClean="0"/>
              <a:t>/1</a:t>
            </a:r>
          </a:p>
          <a:p>
            <a:r>
              <a:rPr lang="en-US" smtClean="0"/>
              <a:t>Quantum physics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Cox-Marie distribution	</a:t>
            </a:r>
          </a:p>
        </p:txBody>
      </p:sp>
      <p:grpSp>
        <p:nvGrpSpPr>
          <p:cNvPr id="149508" name="Group 4"/>
          <p:cNvGrpSpPr>
            <a:grpSpLocks/>
          </p:cNvGrpSpPr>
          <p:nvPr/>
        </p:nvGrpSpPr>
        <p:grpSpPr bwMode="auto">
          <a:xfrm>
            <a:off x="609600" y="2514600"/>
            <a:ext cx="7010400" cy="2287588"/>
            <a:chOff x="384" y="1584"/>
            <a:chExt cx="4416" cy="1441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2160" y="2016"/>
              <a:ext cx="864" cy="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384" y="2016"/>
              <a:ext cx="864" cy="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3936" y="2016"/>
              <a:ext cx="864" cy="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776" y="2448"/>
              <a:ext cx="576" cy="57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2352" y="3024"/>
              <a:ext cx="1584" cy="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3936" y="2160"/>
              <a:ext cx="864" cy="86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9"/>
            <p:cNvSpPr>
              <a:spLocks noChangeArrowheads="1"/>
            </p:cNvSpPr>
            <p:nvPr/>
          </p:nvSpPr>
          <p:spPr bwMode="auto">
            <a:xfrm>
              <a:off x="1296" y="1584"/>
              <a:ext cx="816" cy="816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cs typeface="Arial" pitchFamily="34" charset="0"/>
                </a:rPr>
                <a:t>Orbit 1</a:t>
              </a:r>
              <a:endParaRPr lang="en-US" sz="2000" b="1" dirty="0">
                <a:cs typeface="Arial" pitchFamily="34" charset="0"/>
              </a:endParaRPr>
            </a:p>
          </p:txBody>
        </p:sp>
        <p:sp>
          <p:nvSpPr>
            <p:cNvPr id="19" name="Oval 9"/>
            <p:cNvSpPr>
              <a:spLocks noChangeArrowheads="1"/>
            </p:cNvSpPr>
            <p:nvPr/>
          </p:nvSpPr>
          <p:spPr bwMode="auto">
            <a:xfrm>
              <a:off x="3072" y="1584"/>
              <a:ext cx="816" cy="816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cs typeface="Arial" pitchFamily="34" charset="0"/>
                </a:rPr>
                <a:t>Orbit 2</a:t>
              </a:r>
              <a:endParaRPr lang="en-US" sz="2000" b="1" dirty="0"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Cox-Marie distribution</a:t>
            </a:r>
          </a:p>
        </p:txBody>
      </p:sp>
      <p:grpSp>
        <p:nvGrpSpPr>
          <p:cNvPr id="73734" name="Group 6"/>
          <p:cNvGrpSpPr>
            <a:grpSpLocks noChangeAspect="1"/>
          </p:cNvGrpSpPr>
          <p:nvPr/>
        </p:nvGrpSpPr>
        <p:grpSpPr bwMode="auto">
          <a:xfrm>
            <a:off x="1066800" y="1219200"/>
            <a:ext cx="7162800" cy="5327650"/>
            <a:chOff x="2688" y="2022"/>
            <a:chExt cx="2954" cy="2197"/>
          </a:xfrm>
        </p:grpSpPr>
        <p:sp>
          <p:nvSpPr>
            <p:cNvPr id="73733" name="AutoShape 5"/>
            <p:cNvSpPr>
              <a:spLocks noChangeAspect="1" noChangeArrowheads="1" noTextEdit="1"/>
            </p:cNvSpPr>
            <p:nvPr/>
          </p:nvSpPr>
          <p:spPr bwMode="auto">
            <a:xfrm>
              <a:off x="2688" y="2022"/>
              <a:ext cx="2954" cy="2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35" name="Rectangle 7"/>
            <p:cNvSpPr>
              <a:spLocks noChangeArrowheads="1"/>
            </p:cNvSpPr>
            <p:nvPr/>
          </p:nvSpPr>
          <p:spPr bwMode="auto">
            <a:xfrm>
              <a:off x="3072" y="2199"/>
              <a:ext cx="2293" cy="171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36" name="Rectangle 8"/>
            <p:cNvSpPr>
              <a:spLocks noChangeArrowheads="1"/>
            </p:cNvSpPr>
            <p:nvPr/>
          </p:nvSpPr>
          <p:spPr bwMode="auto">
            <a:xfrm>
              <a:off x="3072" y="2199"/>
              <a:ext cx="2293" cy="1719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37" name="Line 9"/>
            <p:cNvSpPr>
              <a:spLocks noChangeShapeType="1"/>
            </p:cNvSpPr>
            <p:nvPr/>
          </p:nvSpPr>
          <p:spPr bwMode="auto">
            <a:xfrm>
              <a:off x="3072" y="2199"/>
              <a:ext cx="229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38" name="Freeform 10"/>
            <p:cNvSpPr>
              <a:spLocks/>
            </p:cNvSpPr>
            <p:nvPr/>
          </p:nvSpPr>
          <p:spPr bwMode="auto">
            <a:xfrm>
              <a:off x="3072" y="2199"/>
              <a:ext cx="2293" cy="1719"/>
            </a:xfrm>
            <a:custGeom>
              <a:avLst/>
              <a:gdLst/>
              <a:ahLst/>
              <a:cxnLst>
                <a:cxn ang="0">
                  <a:pos x="0" y="194"/>
                </a:cxn>
                <a:cxn ang="0">
                  <a:pos x="257" y="194"/>
                </a:cxn>
                <a:cxn ang="0">
                  <a:pos x="257" y="0"/>
                </a:cxn>
              </a:cxnLst>
              <a:rect l="0" t="0" r="r" b="b"/>
              <a:pathLst>
                <a:path w="257" h="194">
                  <a:moveTo>
                    <a:pt x="0" y="194"/>
                  </a:moveTo>
                  <a:lnTo>
                    <a:pt x="257" y="194"/>
                  </a:lnTo>
                  <a:lnTo>
                    <a:pt x="25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39" name="Line 11"/>
            <p:cNvSpPr>
              <a:spLocks noChangeShapeType="1"/>
            </p:cNvSpPr>
            <p:nvPr/>
          </p:nvSpPr>
          <p:spPr bwMode="auto">
            <a:xfrm flipV="1">
              <a:off x="3072" y="2199"/>
              <a:ext cx="1" cy="17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0" name="Line 12"/>
            <p:cNvSpPr>
              <a:spLocks noChangeShapeType="1"/>
            </p:cNvSpPr>
            <p:nvPr/>
          </p:nvSpPr>
          <p:spPr bwMode="auto">
            <a:xfrm>
              <a:off x="3072" y="3918"/>
              <a:ext cx="229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1" name="Line 13"/>
            <p:cNvSpPr>
              <a:spLocks noChangeShapeType="1"/>
            </p:cNvSpPr>
            <p:nvPr/>
          </p:nvSpPr>
          <p:spPr bwMode="auto">
            <a:xfrm flipV="1">
              <a:off x="3072" y="2199"/>
              <a:ext cx="1" cy="17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2" name="Line 14"/>
            <p:cNvSpPr>
              <a:spLocks noChangeShapeType="1"/>
            </p:cNvSpPr>
            <p:nvPr/>
          </p:nvSpPr>
          <p:spPr bwMode="auto">
            <a:xfrm flipV="1">
              <a:off x="3072" y="3891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3" name="Line 15"/>
            <p:cNvSpPr>
              <a:spLocks noChangeShapeType="1"/>
            </p:cNvSpPr>
            <p:nvPr/>
          </p:nvSpPr>
          <p:spPr bwMode="auto">
            <a:xfrm>
              <a:off x="3072" y="2199"/>
              <a:ext cx="1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4" name="Rectangle 16"/>
            <p:cNvSpPr>
              <a:spLocks noChangeArrowheads="1"/>
            </p:cNvSpPr>
            <p:nvPr/>
          </p:nvSpPr>
          <p:spPr bwMode="auto">
            <a:xfrm>
              <a:off x="3045" y="3944"/>
              <a:ext cx="5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 sz="2000"/>
            </a:p>
          </p:txBody>
        </p:sp>
        <p:sp>
          <p:nvSpPr>
            <p:cNvPr id="73745" name="Line 17"/>
            <p:cNvSpPr>
              <a:spLocks noChangeShapeType="1"/>
            </p:cNvSpPr>
            <p:nvPr/>
          </p:nvSpPr>
          <p:spPr bwMode="auto">
            <a:xfrm flipV="1">
              <a:off x="3527" y="3891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6" name="Line 18"/>
            <p:cNvSpPr>
              <a:spLocks noChangeShapeType="1"/>
            </p:cNvSpPr>
            <p:nvPr/>
          </p:nvSpPr>
          <p:spPr bwMode="auto">
            <a:xfrm>
              <a:off x="3527" y="2199"/>
              <a:ext cx="1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7" name="Rectangle 19"/>
            <p:cNvSpPr>
              <a:spLocks noChangeArrowheads="1"/>
            </p:cNvSpPr>
            <p:nvPr/>
          </p:nvSpPr>
          <p:spPr bwMode="auto">
            <a:xfrm>
              <a:off x="3500" y="3944"/>
              <a:ext cx="5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en-US" sz="2000"/>
            </a:p>
          </p:txBody>
        </p:sp>
        <p:sp>
          <p:nvSpPr>
            <p:cNvPr id="73748" name="Line 20"/>
            <p:cNvSpPr>
              <a:spLocks noChangeShapeType="1"/>
            </p:cNvSpPr>
            <p:nvPr/>
          </p:nvSpPr>
          <p:spPr bwMode="auto">
            <a:xfrm flipV="1">
              <a:off x="3982" y="3891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49" name="Line 21"/>
            <p:cNvSpPr>
              <a:spLocks noChangeShapeType="1"/>
            </p:cNvSpPr>
            <p:nvPr/>
          </p:nvSpPr>
          <p:spPr bwMode="auto">
            <a:xfrm>
              <a:off x="3982" y="2199"/>
              <a:ext cx="1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50" name="Rectangle 22"/>
            <p:cNvSpPr>
              <a:spLocks noChangeArrowheads="1"/>
            </p:cNvSpPr>
            <p:nvPr/>
          </p:nvSpPr>
          <p:spPr bwMode="auto">
            <a:xfrm>
              <a:off x="3955" y="3944"/>
              <a:ext cx="5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en-US" sz="2000"/>
            </a:p>
          </p:txBody>
        </p:sp>
        <p:sp>
          <p:nvSpPr>
            <p:cNvPr id="73751" name="Line 23"/>
            <p:cNvSpPr>
              <a:spLocks noChangeShapeType="1"/>
            </p:cNvSpPr>
            <p:nvPr/>
          </p:nvSpPr>
          <p:spPr bwMode="auto">
            <a:xfrm flipV="1">
              <a:off x="4446" y="3891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52" name="Line 24"/>
            <p:cNvSpPr>
              <a:spLocks noChangeShapeType="1"/>
            </p:cNvSpPr>
            <p:nvPr/>
          </p:nvSpPr>
          <p:spPr bwMode="auto">
            <a:xfrm>
              <a:off x="4446" y="2199"/>
              <a:ext cx="1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53" name="Rectangle 25"/>
            <p:cNvSpPr>
              <a:spLocks noChangeArrowheads="1"/>
            </p:cNvSpPr>
            <p:nvPr/>
          </p:nvSpPr>
          <p:spPr bwMode="auto">
            <a:xfrm>
              <a:off x="4419" y="3944"/>
              <a:ext cx="5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en-US" sz="2000"/>
            </a:p>
          </p:txBody>
        </p:sp>
        <p:sp>
          <p:nvSpPr>
            <p:cNvPr id="73754" name="Line 26"/>
            <p:cNvSpPr>
              <a:spLocks noChangeShapeType="1"/>
            </p:cNvSpPr>
            <p:nvPr/>
          </p:nvSpPr>
          <p:spPr bwMode="auto">
            <a:xfrm flipV="1">
              <a:off x="4901" y="3891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55" name="Line 27"/>
            <p:cNvSpPr>
              <a:spLocks noChangeShapeType="1"/>
            </p:cNvSpPr>
            <p:nvPr/>
          </p:nvSpPr>
          <p:spPr bwMode="auto">
            <a:xfrm>
              <a:off x="4901" y="2199"/>
              <a:ext cx="1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56" name="Rectangle 28"/>
            <p:cNvSpPr>
              <a:spLocks noChangeArrowheads="1"/>
            </p:cNvSpPr>
            <p:nvPr/>
          </p:nvSpPr>
          <p:spPr bwMode="auto">
            <a:xfrm>
              <a:off x="4874" y="3944"/>
              <a:ext cx="5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4</a:t>
              </a:r>
              <a:endParaRPr lang="en-US" sz="2000"/>
            </a:p>
          </p:txBody>
        </p:sp>
        <p:sp>
          <p:nvSpPr>
            <p:cNvPr id="73757" name="Line 29"/>
            <p:cNvSpPr>
              <a:spLocks noChangeShapeType="1"/>
            </p:cNvSpPr>
            <p:nvPr/>
          </p:nvSpPr>
          <p:spPr bwMode="auto">
            <a:xfrm flipV="1">
              <a:off x="5365" y="3891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58" name="Line 30"/>
            <p:cNvSpPr>
              <a:spLocks noChangeShapeType="1"/>
            </p:cNvSpPr>
            <p:nvPr/>
          </p:nvSpPr>
          <p:spPr bwMode="auto">
            <a:xfrm>
              <a:off x="5365" y="2199"/>
              <a:ext cx="1" cy="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59" name="Rectangle 31"/>
            <p:cNvSpPr>
              <a:spLocks noChangeArrowheads="1"/>
            </p:cNvSpPr>
            <p:nvPr/>
          </p:nvSpPr>
          <p:spPr bwMode="auto">
            <a:xfrm>
              <a:off x="5339" y="3944"/>
              <a:ext cx="5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5</a:t>
              </a:r>
              <a:endParaRPr lang="en-US" sz="2000"/>
            </a:p>
          </p:txBody>
        </p:sp>
        <p:sp>
          <p:nvSpPr>
            <p:cNvPr id="73760" name="Line 32"/>
            <p:cNvSpPr>
              <a:spLocks noChangeShapeType="1"/>
            </p:cNvSpPr>
            <p:nvPr/>
          </p:nvSpPr>
          <p:spPr bwMode="auto">
            <a:xfrm>
              <a:off x="3072" y="3918"/>
              <a:ext cx="1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61" name="Line 33"/>
            <p:cNvSpPr>
              <a:spLocks noChangeShapeType="1"/>
            </p:cNvSpPr>
            <p:nvPr/>
          </p:nvSpPr>
          <p:spPr bwMode="auto">
            <a:xfrm flipH="1">
              <a:off x="5339" y="3918"/>
              <a:ext cx="2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62" name="Rectangle 34"/>
            <p:cNvSpPr>
              <a:spLocks noChangeArrowheads="1"/>
            </p:cNvSpPr>
            <p:nvPr/>
          </p:nvSpPr>
          <p:spPr bwMode="auto">
            <a:xfrm>
              <a:off x="2840" y="3856"/>
              <a:ext cx="20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-100</a:t>
              </a:r>
              <a:endParaRPr lang="en-US" sz="2000"/>
            </a:p>
          </p:txBody>
        </p:sp>
        <p:sp>
          <p:nvSpPr>
            <p:cNvPr id="73763" name="Line 35"/>
            <p:cNvSpPr>
              <a:spLocks noChangeShapeType="1"/>
            </p:cNvSpPr>
            <p:nvPr/>
          </p:nvSpPr>
          <p:spPr bwMode="auto">
            <a:xfrm>
              <a:off x="3072" y="3625"/>
              <a:ext cx="1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64" name="Line 36"/>
            <p:cNvSpPr>
              <a:spLocks noChangeShapeType="1"/>
            </p:cNvSpPr>
            <p:nvPr/>
          </p:nvSpPr>
          <p:spPr bwMode="auto">
            <a:xfrm flipH="1">
              <a:off x="5339" y="3625"/>
              <a:ext cx="2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65" name="Rectangle 37"/>
            <p:cNvSpPr>
              <a:spLocks noChangeArrowheads="1"/>
            </p:cNvSpPr>
            <p:nvPr/>
          </p:nvSpPr>
          <p:spPr bwMode="auto">
            <a:xfrm>
              <a:off x="2893" y="3563"/>
              <a:ext cx="1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-80</a:t>
              </a:r>
              <a:endParaRPr lang="en-US" sz="2000"/>
            </a:p>
          </p:txBody>
        </p:sp>
        <p:sp>
          <p:nvSpPr>
            <p:cNvPr id="73766" name="Line 38"/>
            <p:cNvSpPr>
              <a:spLocks noChangeShapeType="1"/>
            </p:cNvSpPr>
            <p:nvPr/>
          </p:nvSpPr>
          <p:spPr bwMode="auto">
            <a:xfrm>
              <a:off x="3072" y="3342"/>
              <a:ext cx="1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67" name="Line 39"/>
            <p:cNvSpPr>
              <a:spLocks noChangeShapeType="1"/>
            </p:cNvSpPr>
            <p:nvPr/>
          </p:nvSpPr>
          <p:spPr bwMode="auto">
            <a:xfrm flipH="1">
              <a:off x="5339" y="3342"/>
              <a:ext cx="2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68" name="Rectangle 40"/>
            <p:cNvSpPr>
              <a:spLocks noChangeArrowheads="1"/>
            </p:cNvSpPr>
            <p:nvPr/>
          </p:nvSpPr>
          <p:spPr bwMode="auto">
            <a:xfrm>
              <a:off x="2893" y="3280"/>
              <a:ext cx="1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-60</a:t>
              </a:r>
              <a:endParaRPr lang="en-US" sz="2000"/>
            </a:p>
          </p:txBody>
        </p:sp>
        <p:sp>
          <p:nvSpPr>
            <p:cNvPr id="73769" name="Line 41"/>
            <p:cNvSpPr>
              <a:spLocks noChangeShapeType="1"/>
            </p:cNvSpPr>
            <p:nvPr/>
          </p:nvSpPr>
          <p:spPr bwMode="auto">
            <a:xfrm>
              <a:off x="3072" y="3058"/>
              <a:ext cx="1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70" name="Line 42"/>
            <p:cNvSpPr>
              <a:spLocks noChangeShapeType="1"/>
            </p:cNvSpPr>
            <p:nvPr/>
          </p:nvSpPr>
          <p:spPr bwMode="auto">
            <a:xfrm flipH="1">
              <a:off x="5339" y="3058"/>
              <a:ext cx="2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71" name="Rectangle 43"/>
            <p:cNvSpPr>
              <a:spLocks noChangeArrowheads="1"/>
            </p:cNvSpPr>
            <p:nvPr/>
          </p:nvSpPr>
          <p:spPr bwMode="auto">
            <a:xfrm>
              <a:off x="2893" y="2996"/>
              <a:ext cx="1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-40</a:t>
              </a:r>
              <a:endParaRPr lang="en-US" sz="2000"/>
            </a:p>
          </p:txBody>
        </p:sp>
        <p:sp>
          <p:nvSpPr>
            <p:cNvPr id="73772" name="Line 44"/>
            <p:cNvSpPr>
              <a:spLocks noChangeShapeType="1"/>
            </p:cNvSpPr>
            <p:nvPr/>
          </p:nvSpPr>
          <p:spPr bwMode="auto">
            <a:xfrm>
              <a:off x="3072" y="2766"/>
              <a:ext cx="1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73" name="Line 45"/>
            <p:cNvSpPr>
              <a:spLocks noChangeShapeType="1"/>
            </p:cNvSpPr>
            <p:nvPr/>
          </p:nvSpPr>
          <p:spPr bwMode="auto">
            <a:xfrm flipH="1">
              <a:off x="5339" y="2766"/>
              <a:ext cx="2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74" name="Rectangle 46"/>
            <p:cNvSpPr>
              <a:spLocks noChangeArrowheads="1"/>
            </p:cNvSpPr>
            <p:nvPr/>
          </p:nvSpPr>
          <p:spPr bwMode="auto">
            <a:xfrm>
              <a:off x="2893" y="2704"/>
              <a:ext cx="1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-20</a:t>
              </a:r>
              <a:endParaRPr lang="en-US" sz="2000"/>
            </a:p>
          </p:txBody>
        </p:sp>
        <p:sp>
          <p:nvSpPr>
            <p:cNvPr id="73775" name="Line 47"/>
            <p:cNvSpPr>
              <a:spLocks noChangeShapeType="1"/>
            </p:cNvSpPr>
            <p:nvPr/>
          </p:nvSpPr>
          <p:spPr bwMode="auto">
            <a:xfrm>
              <a:off x="3072" y="2483"/>
              <a:ext cx="1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76" name="Line 48"/>
            <p:cNvSpPr>
              <a:spLocks noChangeShapeType="1"/>
            </p:cNvSpPr>
            <p:nvPr/>
          </p:nvSpPr>
          <p:spPr bwMode="auto">
            <a:xfrm flipH="1">
              <a:off x="5339" y="2483"/>
              <a:ext cx="2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77" name="Rectangle 49"/>
            <p:cNvSpPr>
              <a:spLocks noChangeArrowheads="1"/>
            </p:cNvSpPr>
            <p:nvPr/>
          </p:nvSpPr>
          <p:spPr bwMode="auto">
            <a:xfrm>
              <a:off x="2983" y="2421"/>
              <a:ext cx="5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 sz="2000"/>
            </a:p>
          </p:txBody>
        </p:sp>
        <p:sp>
          <p:nvSpPr>
            <p:cNvPr id="73778" name="Line 50"/>
            <p:cNvSpPr>
              <a:spLocks noChangeShapeType="1"/>
            </p:cNvSpPr>
            <p:nvPr/>
          </p:nvSpPr>
          <p:spPr bwMode="auto">
            <a:xfrm>
              <a:off x="3072" y="2199"/>
              <a:ext cx="1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79" name="Line 51"/>
            <p:cNvSpPr>
              <a:spLocks noChangeShapeType="1"/>
            </p:cNvSpPr>
            <p:nvPr/>
          </p:nvSpPr>
          <p:spPr bwMode="auto">
            <a:xfrm flipH="1">
              <a:off x="5339" y="2199"/>
              <a:ext cx="2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80" name="Rectangle 52"/>
            <p:cNvSpPr>
              <a:spLocks noChangeArrowheads="1"/>
            </p:cNvSpPr>
            <p:nvPr/>
          </p:nvSpPr>
          <p:spPr bwMode="auto">
            <a:xfrm>
              <a:off x="2929" y="2137"/>
              <a:ext cx="11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20</a:t>
              </a:r>
              <a:endParaRPr lang="en-US" sz="2000"/>
            </a:p>
          </p:txBody>
        </p:sp>
        <p:sp>
          <p:nvSpPr>
            <p:cNvPr id="73781" name="Line 53"/>
            <p:cNvSpPr>
              <a:spLocks noChangeShapeType="1"/>
            </p:cNvSpPr>
            <p:nvPr/>
          </p:nvSpPr>
          <p:spPr bwMode="auto">
            <a:xfrm>
              <a:off x="3072" y="2199"/>
              <a:ext cx="229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82" name="Freeform 54"/>
            <p:cNvSpPr>
              <a:spLocks/>
            </p:cNvSpPr>
            <p:nvPr/>
          </p:nvSpPr>
          <p:spPr bwMode="auto">
            <a:xfrm>
              <a:off x="3072" y="2199"/>
              <a:ext cx="2293" cy="1719"/>
            </a:xfrm>
            <a:custGeom>
              <a:avLst/>
              <a:gdLst/>
              <a:ahLst/>
              <a:cxnLst>
                <a:cxn ang="0">
                  <a:pos x="0" y="194"/>
                </a:cxn>
                <a:cxn ang="0">
                  <a:pos x="257" y="194"/>
                </a:cxn>
                <a:cxn ang="0">
                  <a:pos x="257" y="0"/>
                </a:cxn>
              </a:cxnLst>
              <a:rect l="0" t="0" r="r" b="b"/>
              <a:pathLst>
                <a:path w="257" h="194">
                  <a:moveTo>
                    <a:pt x="0" y="194"/>
                  </a:moveTo>
                  <a:lnTo>
                    <a:pt x="257" y="194"/>
                  </a:lnTo>
                  <a:lnTo>
                    <a:pt x="25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83" name="Line 55"/>
            <p:cNvSpPr>
              <a:spLocks noChangeShapeType="1"/>
            </p:cNvSpPr>
            <p:nvPr/>
          </p:nvSpPr>
          <p:spPr bwMode="auto">
            <a:xfrm flipV="1">
              <a:off x="3072" y="2199"/>
              <a:ext cx="1" cy="17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84" name="Freeform 56"/>
            <p:cNvSpPr>
              <a:spLocks/>
            </p:cNvSpPr>
            <p:nvPr/>
          </p:nvSpPr>
          <p:spPr bwMode="auto">
            <a:xfrm>
              <a:off x="3072" y="2430"/>
              <a:ext cx="2293" cy="1452"/>
            </a:xfrm>
            <a:custGeom>
              <a:avLst/>
              <a:gdLst/>
              <a:ahLst/>
              <a:cxnLst>
                <a:cxn ang="0">
                  <a:pos x="18" y="8"/>
                </a:cxn>
                <a:cxn ang="0">
                  <a:pos x="62" y="8"/>
                </a:cxn>
                <a:cxn ang="0">
                  <a:pos x="107" y="17"/>
                </a:cxn>
                <a:cxn ang="0">
                  <a:pos x="151" y="26"/>
                </a:cxn>
                <a:cxn ang="0">
                  <a:pos x="205" y="26"/>
                </a:cxn>
                <a:cxn ang="0">
                  <a:pos x="250" y="35"/>
                </a:cxn>
                <a:cxn ang="0">
                  <a:pos x="294" y="35"/>
                </a:cxn>
                <a:cxn ang="0">
                  <a:pos x="339" y="35"/>
                </a:cxn>
                <a:cxn ang="0">
                  <a:pos x="384" y="44"/>
                </a:cxn>
                <a:cxn ang="0">
                  <a:pos x="428" y="44"/>
                </a:cxn>
                <a:cxn ang="0">
                  <a:pos x="473" y="44"/>
                </a:cxn>
                <a:cxn ang="0">
                  <a:pos x="526" y="44"/>
                </a:cxn>
                <a:cxn ang="0">
                  <a:pos x="571" y="44"/>
                </a:cxn>
                <a:cxn ang="0">
                  <a:pos x="616" y="44"/>
                </a:cxn>
                <a:cxn ang="0">
                  <a:pos x="660" y="44"/>
                </a:cxn>
                <a:cxn ang="0">
                  <a:pos x="705" y="53"/>
                </a:cxn>
                <a:cxn ang="0">
                  <a:pos x="749" y="53"/>
                </a:cxn>
                <a:cxn ang="0">
                  <a:pos x="794" y="53"/>
                </a:cxn>
                <a:cxn ang="0">
                  <a:pos x="848" y="53"/>
                </a:cxn>
                <a:cxn ang="0">
                  <a:pos x="892" y="53"/>
                </a:cxn>
                <a:cxn ang="0">
                  <a:pos x="937" y="53"/>
                </a:cxn>
                <a:cxn ang="0">
                  <a:pos x="981" y="53"/>
                </a:cxn>
                <a:cxn ang="0">
                  <a:pos x="1026" y="53"/>
                </a:cxn>
                <a:cxn ang="0">
                  <a:pos x="1071" y="53"/>
                </a:cxn>
                <a:cxn ang="0">
                  <a:pos x="1115" y="53"/>
                </a:cxn>
                <a:cxn ang="0">
                  <a:pos x="1169" y="53"/>
                </a:cxn>
                <a:cxn ang="0">
                  <a:pos x="1213" y="53"/>
                </a:cxn>
                <a:cxn ang="0">
                  <a:pos x="1258" y="53"/>
                </a:cxn>
                <a:cxn ang="0">
                  <a:pos x="1303" y="53"/>
                </a:cxn>
                <a:cxn ang="0">
                  <a:pos x="1347" y="53"/>
                </a:cxn>
                <a:cxn ang="0">
                  <a:pos x="1392" y="53"/>
                </a:cxn>
                <a:cxn ang="0">
                  <a:pos x="1437" y="53"/>
                </a:cxn>
                <a:cxn ang="0">
                  <a:pos x="1490" y="53"/>
                </a:cxn>
                <a:cxn ang="0">
                  <a:pos x="1535" y="53"/>
                </a:cxn>
                <a:cxn ang="0">
                  <a:pos x="1579" y="53"/>
                </a:cxn>
                <a:cxn ang="0">
                  <a:pos x="1624" y="53"/>
                </a:cxn>
                <a:cxn ang="0">
                  <a:pos x="1669" y="53"/>
                </a:cxn>
                <a:cxn ang="0">
                  <a:pos x="1713" y="53"/>
                </a:cxn>
                <a:cxn ang="0">
                  <a:pos x="1758" y="53"/>
                </a:cxn>
                <a:cxn ang="0">
                  <a:pos x="1811" y="53"/>
                </a:cxn>
                <a:cxn ang="0">
                  <a:pos x="1856" y="53"/>
                </a:cxn>
                <a:cxn ang="0">
                  <a:pos x="1901" y="53"/>
                </a:cxn>
                <a:cxn ang="0">
                  <a:pos x="1945" y="53"/>
                </a:cxn>
                <a:cxn ang="0">
                  <a:pos x="1990" y="53"/>
                </a:cxn>
                <a:cxn ang="0">
                  <a:pos x="2035" y="53"/>
                </a:cxn>
                <a:cxn ang="0">
                  <a:pos x="2079" y="53"/>
                </a:cxn>
                <a:cxn ang="0">
                  <a:pos x="2133" y="53"/>
                </a:cxn>
                <a:cxn ang="0">
                  <a:pos x="2177" y="53"/>
                </a:cxn>
                <a:cxn ang="0">
                  <a:pos x="2222" y="53"/>
                </a:cxn>
                <a:cxn ang="0">
                  <a:pos x="2267" y="53"/>
                </a:cxn>
              </a:cxnLst>
              <a:rect l="0" t="0" r="r" b="b"/>
              <a:pathLst>
                <a:path w="2293" h="1452">
                  <a:moveTo>
                    <a:pt x="0" y="1452"/>
                  </a:moveTo>
                  <a:lnTo>
                    <a:pt x="18" y="8"/>
                  </a:lnTo>
                  <a:lnTo>
                    <a:pt x="44" y="0"/>
                  </a:lnTo>
                  <a:lnTo>
                    <a:pt x="62" y="8"/>
                  </a:lnTo>
                  <a:lnTo>
                    <a:pt x="89" y="8"/>
                  </a:lnTo>
                  <a:lnTo>
                    <a:pt x="107" y="17"/>
                  </a:lnTo>
                  <a:lnTo>
                    <a:pt x="134" y="17"/>
                  </a:lnTo>
                  <a:lnTo>
                    <a:pt x="151" y="26"/>
                  </a:lnTo>
                  <a:lnTo>
                    <a:pt x="178" y="26"/>
                  </a:lnTo>
                  <a:lnTo>
                    <a:pt x="205" y="26"/>
                  </a:lnTo>
                  <a:lnTo>
                    <a:pt x="223" y="26"/>
                  </a:lnTo>
                  <a:lnTo>
                    <a:pt x="250" y="35"/>
                  </a:lnTo>
                  <a:lnTo>
                    <a:pt x="267" y="35"/>
                  </a:lnTo>
                  <a:lnTo>
                    <a:pt x="294" y="35"/>
                  </a:lnTo>
                  <a:lnTo>
                    <a:pt x="312" y="35"/>
                  </a:lnTo>
                  <a:lnTo>
                    <a:pt x="339" y="35"/>
                  </a:lnTo>
                  <a:lnTo>
                    <a:pt x="366" y="44"/>
                  </a:lnTo>
                  <a:lnTo>
                    <a:pt x="384" y="44"/>
                  </a:lnTo>
                  <a:lnTo>
                    <a:pt x="410" y="44"/>
                  </a:lnTo>
                  <a:lnTo>
                    <a:pt x="428" y="44"/>
                  </a:lnTo>
                  <a:lnTo>
                    <a:pt x="455" y="44"/>
                  </a:lnTo>
                  <a:lnTo>
                    <a:pt x="473" y="44"/>
                  </a:lnTo>
                  <a:lnTo>
                    <a:pt x="500" y="44"/>
                  </a:lnTo>
                  <a:lnTo>
                    <a:pt x="526" y="44"/>
                  </a:lnTo>
                  <a:lnTo>
                    <a:pt x="544" y="44"/>
                  </a:lnTo>
                  <a:lnTo>
                    <a:pt x="571" y="44"/>
                  </a:lnTo>
                  <a:lnTo>
                    <a:pt x="589" y="44"/>
                  </a:lnTo>
                  <a:lnTo>
                    <a:pt x="616" y="44"/>
                  </a:lnTo>
                  <a:lnTo>
                    <a:pt x="633" y="44"/>
                  </a:lnTo>
                  <a:lnTo>
                    <a:pt x="660" y="44"/>
                  </a:lnTo>
                  <a:lnTo>
                    <a:pt x="687" y="53"/>
                  </a:lnTo>
                  <a:lnTo>
                    <a:pt x="705" y="53"/>
                  </a:lnTo>
                  <a:lnTo>
                    <a:pt x="732" y="53"/>
                  </a:lnTo>
                  <a:lnTo>
                    <a:pt x="749" y="53"/>
                  </a:lnTo>
                  <a:lnTo>
                    <a:pt x="776" y="53"/>
                  </a:lnTo>
                  <a:lnTo>
                    <a:pt x="794" y="53"/>
                  </a:lnTo>
                  <a:lnTo>
                    <a:pt x="821" y="53"/>
                  </a:lnTo>
                  <a:lnTo>
                    <a:pt x="848" y="53"/>
                  </a:lnTo>
                  <a:lnTo>
                    <a:pt x="865" y="53"/>
                  </a:lnTo>
                  <a:lnTo>
                    <a:pt x="892" y="53"/>
                  </a:lnTo>
                  <a:lnTo>
                    <a:pt x="910" y="53"/>
                  </a:lnTo>
                  <a:lnTo>
                    <a:pt x="937" y="53"/>
                  </a:lnTo>
                  <a:lnTo>
                    <a:pt x="955" y="53"/>
                  </a:lnTo>
                  <a:lnTo>
                    <a:pt x="981" y="53"/>
                  </a:lnTo>
                  <a:lnTo>
                    <a:pt x="1008" y="53"/>
                  </a:lnTo>
                  <a:lnTo>
                    <a:pt x="1026" y="53"/>
                  </a:lnTo>
                  <a:lnTo>
                    <a:pt x="1053" y="53"/>
                  </a:lnTo>
                  <a:lnTo>
                    <a:pt x="1071" y="53"/>
                  </a:lnTo>
                  <a:lnTo>
                    <a:pt x="1097" y="53"/>
                  </a:lnTo>
                  <a:lnTo>
                    <a:pt x="1115" y="53"/>
                  </a:lnTo>
                  <a:lnTo>
                    <a:pt x="1142" y="53"/>
                  </a:lnTo>
                  <a:lnTo>
                    <a:pt x="1169" y="53"/>
                  </a:lnTo>
                  <a:lnTo>
                    <a:pt x="1187" y="53"/>
                  </a:lnTo>
                  <a:lnTo>
                    <a:pt x="1213" y="53"/>
                  </a:lnTo>
                  <a:lnTo>
                    <a:pt x="1231" y="53"/>
                  </a:lnTo>
                  <a:lnTo>
                    <a:pt x="1258" y="53"/>
                  </a:lnTo>
                  <a:lnTo>
                    <a:pt x="1276" y="53"/>
                  </a:lnTo>
                  <a:lnTo>
                    <a:pt x="1303" y="53"/>
                  </a:lnTo>
                  <a:lnTo>
                    <a:pt x="1329" y="53"/>
                  </a:lnTo>
                  <a:lnTo>
                    <a:pt x="1347" y="53"/>
                  </a:lnTo>
                  <a:lnTo>
                    <a:pt x="1374" y="53"/>
                  </a:lnTo>
                  <a:lnTo>
                    <a:pt x="1392" y="53"/>
                  </a:lnTo>
                  <a:lnTo>
                    <a:pt x="1419" y="53"/>
                  </a:lnTo>
                  <a:lnTo>
                    <a:pt x="1437" y="53"/>
                  </a:lnTo>
                  <a:lnTo>
                    <a:pt x="1463" y="53"/>
                  </a:lnTo>
                  <a:lnTo>
                    <a:pt x="1490" y="53"/>
                  </a:lnTo>
                  <a:lnTo>
                    <a:pt x="1508" y="53"/>
                  </a:lnTo>
                  <a:lnTo>
                    <a:pt x="1535" y="53"/>
                  </a:lnTo>
                  <a:lnTo>
                    <a:pt x="1553" y="53"/>
                  </a:lnTo>
                  <a:lnTo>
                    <a:pt x="1579" y="53"/>
                  </a:lnTo>
                  <a:lnTo>
                    <a:pt x="1597" y="53"/>
                  </a:lnTo>
                  <a:lnTo>
                    <a:pt x="1624" y="53"/>
                  </a:lnTo>
                  <a:lnTo>
                    <a:pt x="1651" y="53"/>
                  </a:lnTo>
                  <a:lnTo>
                    <a:pt x="1669" y="53"/>
                  </a:lnTo>
                  <a:lnTo>
                    <a:pt x="1695" y="53"/>
                  </a:lnTo>
                  <a:lnTo>
                    <a:pt x="1713" y="53"/>
                  </a:lnTo>
                  <a:lnTo>
                    <a:pt x="1740" y="53"/>
                  </a:lnTo>
                  <a:lnTo>
                    <a:pt x="1758" y="53"/>
                  </a:lnTo>
                  <a:lnTo>
                    <a:pt x="1785" y="53"/>
                  </a:lnTo>
                  <a:lnTo>
                    <a:pt x="1811" y="53"/>
                  </a:lnTo>
                  <a:lnTo>
                    <a:pt x="1829" y="53"/>
                  </a:lnTo>
                  <a:lnTo>
                    <a:pt x="1856" y="53"/>
                  </a:lnTo>
                  <a:lnTo>
                    <a:pt x="1874" y="53"/>
                  </a:lnTo>
                  <a:lnTo>
                    <a:pt x="1901" y="53"/>
                  </a:lnTo>
                  <a:lnTo>
                    <a:pt x="1919" y="53"/>
                  </a:lnTo>
                  <a:lnTo>
                    <a:pt x="1945" y="53"/>
                  </a:lnTo>
                  <a:lnTo>
                    <a:pt x="1972" y="53"/>
                  </a:lnTo>
                  <a:lnTo>
                    <a:pt x="1990" y="53"/>
                  </a:lnTo>
                  <a:lnTo>
                    <a:pt x="2017" y="53"/>
                  </a:lnTo>
                  <a:lnTo>
                    <a:pt x="2035" y="53"/>
                  </a:lnTo>
                  <a:lnTo>
                    <a:pt x="2061" y="53"/>
                  </a:lnTo>
                  <a:lnTo>
                    <a:pt x="2079" y="53"/>
                  </a:lnTo>
                  <a:lnTo>
                    <a:pt x="2106" y="53"/>
                  </a:lnTo>
                  <a:lnTo>
                    <a:pt x="2133" y="53"/>
                  </a:lnTo>
                  <a:lnTo>
                    <a:pt x="2151" y="53"/>
                  </a:lnTo>
                  <a:lnTo>
                    <a:pt x="2177" y="53"/>
                  </a:lnTo>
                  <a:lnTo>
                    <a:pt x="2195" y="53"/>
                  </a:lnTo>
                  <a:lnTo>
                    <a:pt x="2222" y="53"/>
                  </a:lnTo>
                  <a:lnTo>
                    <a:pt x="2240" y="53"/>
                  </a:lnTo>
                  <a:lnTo>
                    <a:pt x="2267" y="53"/>
                  </a:lnTo>
                  <a:lnTo>
                    <a:pt x="2293" y="53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85" name="Freeform 57"/>
            <p:cNvSpPr>
              <a:spLocks/>
            </p:cNvSpPr>
            <p:nvPr/>
          </p:nvSpPr>
          <p:spPr bwMode="auto">
            <a:xfrm>
              <a:off x="3072" y="2465"/>
              <a:ext cx="2293" cy="27"/>
            </a:xfrm>
            <a:custGeom>
              <a:avLst/>
              <a:gdLst/>
              <a:ahLst/>
              <a:cxnLst>
                <a:cxn ang="0">
                  <a:pos x="18" y="27"/>
                </a:cxn>
                <a:cxn ang="0">
                  <a:pos x="62" y="27"/>
                </a:cxn>
                <a:cxn ang="0">
                  <a:pos x="107" y="18"/>
                </a:cxn>
                <a:cxn ang="0">
                  <a:pos x="151" y="18"/>
                </a:cxn>
                <a:cxn ang="0">
                  <a:pos x="205" y="18"/>
                </a:cxn>
                <a:cxn ang="0">
                  <a:pos x="250" y="9"/>
                </a:cxn>
                <a:cxn ang="0">
                  <a:pos x="294" y="9"/>
                </a:cxn>
                <a:cxn ang="0">
                  <a:pos x="339" y="9"/>
                </a:cxn>
                <a:cxn ang="0">
                  <a:pos x="384" y="9"/>
                </a:cxn>
                <a:cxn ang="0">
                  <a:pos x="428" y="9"/>
                </a:cxn>
                <a:cxn ang="0">
                  <a:pos x="473" y="9"/>
                </a:cxn>
                <a:cxn ang="0">
                  <a:pos x="526" y="9"/>
                </a:cxn>
                <a:cxn ang="0">
                  <a:pos x="571" y="0"/>
                </a:cxn>
                <a:cxn ang="0">
                  <a:pos x="616" y="0"/>
                </a:cxn>
                <a:cxn ang="0">
                  <a:pos x="660" y="0"/>
                </a:cxn>
                <a:cxn ang="0">
                  <a:pos x="705" y="0"/>
                </a:cxn>
                <a:cxn ang="0">
                  <a:pos x="749" y="0"/>
                </a:cxn>
                <a:cxn ang="0">
                  <a:pos x="794" y="0"/>
                </a:cxn>
                <a:cxn ang="0">
                  <a:pos x="848" y="0"/>
                </a:cxn>
                <a:cxn ang="0">
                  <a:pos x="892" y="0"/>
                </a:cxn>
                <a:cxn ang="0">
                  <a:pos x="937" y="0"/>
                </a:cxn>
                <a:cxn ang="0">
                  <a:pos x="981" y="0"/>
                </a:cxn>
                <a:cxn ang="0">
                  <a:pos x="1026" y="0"/>
                </a:cxn>
                <a:cxn ang="0">
                  <a:pos x="1071" y="0"/>
                </a:cxn>
                <a:cxn ang="0">
                  <a:pos x="1115" y="0"/>
                </a:cxn>
                <a:cxn ang="0">
                  <a:pos x="1169" y="0"/>
                </a:cxn>
                <a:cxn ang="0">
                  <a:pos x="1213" y="0"/>
                </a:cxn>
                <a:cxn ang="0">
                  <a:pos x="1258" y="0"/>
                </a:cxn>
                <a:cxn ang="0">
                  <a:pos x="1303" y="0"/>
                </a:cxn>
                <a:cxn ang="0">
                  <a:pos x="1347" y="0"/>
                </a:cxn>
                <a:cxn ang="0">
                  <a:pos x="1392" y="0"/>
                </a:cxn>
                <a:cxn ang="0">
                  <a:pos x="1437" y="0"/>
                </a:cxn>
                <a:cxn ang="0">
                  <a:pos x="1490" y="0"/>
                </a:cxn>
                <a:cxn ang="0">
                  <a:pos x="1535" y="0"/>
                </a:cxn>
                <a:cxn ang="0">
                  <a:pos x="1579" y="0"/>
                </a:cxn>
                <a:cxn ang="0">
                  <a:pos x="1624" y="0"/>
                </a:cxn>
                <a:cxn ang="0">
                  <a:pos x="1669" y="0"/>
                </a:cxn>
                <a:cxn ang="0">
                  <a:pos x="1713" y="0"/>
                </a:cxn>
                <a:cxn ang="0">
                  <a:pos x="1758" y="0"/>
                </a:cxn>
                <a:cxn ang="0">
                  <a:pos x="1811" y="0"/>
                </a:cxn>
                <a:cxn ang="0">
                  <a:pos x="1856" y="0"/>
                </a:cxn>
                <a:cxn ang="0">
                  <a:pos x="1901" y="0"/>
                </a:cxn>
                <a:cxn ang="0">
                  <a:pos x="1945" y="0"/>
                </a:cxn>
                <a:cxn ang="0">
                  <a:pos x="1990" y="0"/>
                </a:cxn>
                <a:cxn ang="0">
                  <a:pos x="2035" y="0"/>
                </a:cxn>
                <a:cxn ang="0">
                  <a:pos x="2079" y="0"/>
                </a:cxn>
                <a:cxn ang="0">
                  <a:pos x="2133" y="0"/>
                </a:cxn>
                <a:cxn ang="0">
                  <a:pos x="2177" y="0"/>
                </a:cxn>
                <a:cxn ang="0">
                  <a:pos x="2222" y="0"/>
                </a:cxn>
                <a:cxn ang="0">
                  <a:pos x="2267" y="0"/>
                </a:cxn>
              </a:cxnLst>
              <a:rect l="0" t="0" r="r" b="b"/>
              <a:pathLst>
                <a:path w="2293" h="27">
                  <a:moveTo>
                    <a:pt x="0" y="18"/>
                  </a:moveTo>
                  <a:lnTo>
                    <a:pt x="18" y="27"/>
                  </a:lnTo>
                  <a:lnTo>
                    <a:pt x="44" y="27"/>
                  </a:lnTo>
                  <a:lnTo>
                    <a:pt x="62" y="27"/>
                  </a:lnTo>
                  <a:lnTo>
                    <a:pt x="89" y="18"/>
                  </a:lnTo>
                  <a:lnTo>
                    <a:pt x="107" y="18"/>
                  </a:lnTo>
                  <a:lnTo>
                    <a:pt x="134" y="18"/>
                  </a:lnTo>
                  <a:lnTo>
                    <a:pt x="151" y="18"/>
                  </a:lnTo>
                  <a:lnTo>
                    <a:pt x="178" y="18"/>
                  </a:lnTo>
                  <a:lnTo>
                    <a:pt x="205" y="18"/>
                  </a:lnTo>
                  <a:lnTo>
                    <a:pt x="223" y="9"/>
                  </a:lnTo>
                  <a:lnTo>
                    <a:pt x="250" y="9"/>
                  </a:lnTo>
                  <a:lnTo>
                    <a:pt x="267" y="9"/>
                  </a:lnTo>
                  <a:lnTo>
                    <a:pt x="294" y="9"/>
                  </a:lnTo>
                  <a:lnTo>
                    <a:pt x="312" y="9"/>
                  </a:lnTo>
                  <a:lnTo>
                    <a:pt x="339" y="9"/>
                  </a:lnTo>
                  <a:lnTo>
                    <a:pt x="366" y="9"/>
                  </a:lnTo>
                  <a:lnTo>
                    <a:pt x="384" y="9"/>
                  </a:lnTo>
                  <a:lnTo>
                    <a:pt x="410" y="9"/>
                  </a:lnTo>
                  <a:lnTo>
                    <a:pt x="428" y="9"/>
                  </a:lnTo>
                  <a:lnTo>
                    <a:pt x="455" y="9"/>
                  </a:lnTo>
                  <a:lnTo>
                    <a:pt x="473" y="9"/>
                  </a:lnTo>
                  <a:lnTo>
                    <a:pt x="500" y="9"/>
                  </a:lnTo>
                  <a:lnTo>
                    <a:pt x="526" y="9"/>
                  </a:lnTo>
                  <a:lnTo>
                    <a:pt x="544" y="9"/>
                  </a:lnTo>
                  <a:lnTo>
                    <a:pt x="571" y="0"/>
                  </a:lnTo>
                  <a:lnTo>
                    <a:pt x="589" y="0"/>
                  </a:lnTo>
                  <a:lnTo>
                    <a:pt x="616" y="0"/>
                  </a:lnTo>
                  <a:lnTo>
                    <a:pt x="633" y="0"/>
                  </a:lnTo>
                  <a:lnTo>
                    <a:pt x="660" y="0"/>
                  </a:lnTo>
                  <a:lnTo>
                    <a:pt x="687" y="0"/>
                  </a:lnTo>
                  <a:lnTo>
                    <a:pt x="705" y="0"/>
                  </a:lnTo>
                  <a:lnTo>
                    <a:pt x="732" y="0"/>
                  </a:lnTo>
                  <a:lnTo>
                    <a:pt x="749" y="0"/>
                  </a:lnTo>
                  <a:lnTo>
                    <a:pt x="776" y="0"/>
                  </a:lnTo>
                  <a:lnTo>
                    <a:pt x="794" y="0"/>
                  </a:lnTo>
                  <a:lnTo>
                    <a:pt x="821" y="0"/>
                  </a:lnTo>
                  <a:lnTo>
                    <a:pt x="848" y="0"/>
                  </a:lnTo>
                  <a:lnTo>
                    <a:pt x="865" y="0"/>
                  </a:lnTo>
                  <a:lnTo>
                    <a:pt x="892" y="0"/>
                  </a:lnTo>
                  <a:lnTo>
                    <a:pt x="910" y="0"/>
                  </a:lnTo>
                  <a:lnTo>
                    <a:pt x="937" y="0"/>
                  </a:lnTo>
                  <a:lnTo>
                    <a:pt x="955" y="0"/>
                  </a:lnTo>
                  <a:lnTo>
                    <a:pt x="981" y="0"/>
                  </a:lnTo>
                  <a:lnTo>
                    <a:pt x="1008" y="0"/>
                  </a:lnTo>
                  <a:lnTo>
                    <a:pt x="1026" y="0"/>
                  </a:lnTo>
                  <a:lnTo>
                    <a:pt x="1053" y="0"/>
                  </a:lnTo>
                  <a:lnTo>
                    <a:pt x="1071" y="0"/>
                  </a:lnTo>
                  <a:lnTo>
                    <a:pt x="1097" y="0"/>
                  </a:lnTo>
                  <a:lnTo>
                    <a:pt x="1115" y="0"/>
                  </a:lnTo>
                  <a:lnTo>
                    <a:pt x="1142" y="0"/>
                  </a:lnTo>
                  <a:lnTo>
                    <a:pt x="1169" y="0"/>
                  </a:lnTo>
                  <a:lnTo>
                    <a:pt x="1187" y="0"/>
                  </a:lnTo>
                  <a:lnTo>
                    <a:pt x="1213" y="0"/>
                  </a:lnTo>
                  <a:lnTo>
                    <a:pt x="1231" y="0"/>
                  </a:lnTo>
                  <a:lnTo>
                    <a:pt x="1258" y="0"/>
                  </a:lnTo>
                  <a:lnTo>
                    <a:pt x="1276" y="0"/>
                  </a:lnTo>
                  <a:lnTo>
                    <a:pt x="1303" y="0"/>
                  </a:lnTo>
                  <a:lnTo>
                    <a:pt x="1329" y="0"/>
                  </a:lnTo>
                  <a:lnTo>
                    <a:pt x="1347" y="0"/>
                  </a:lnTo>
                  <a:lnTo>
                    <a:pt x="1374" y="0"/>
                  </a:lnTo>
                  <a:lnTo>
                    <a:pt x="1392" y="0"/>
                  </a:lnTo>
                  <a:lnTo>
                    <a:pt x="1419" y="0"/>
                  </a:lnTo>
                  <a:lnTo>
                    <a:pt x="1437" y="0"/>
                  </a:lnTo>
                  <a:lnTo>
                    <a:pt x="1463" y="0"/>
                  </a:lnTo>
                  <a:lnTo>
                    <a:pt x="1490" y="0"/>
                  </a:lnTo>
                  <a:lnTo>
                    <a:pt x="1508" y="0"/>
                  </a:lnTo>
                  <a:lnTo>
                    <a:pt x="1535" y="0"/>
                  </a:lnTo>
                  <a:lnTo>
                    <a:pt x="1553" y="0"/>
                  </a:lnTo>
                  <a:lnTo>
                    <a:pt x="1579" y="0"/>
                  </a:lnTo>
                  <a:lnTo>
                    <a:pt x="1597" y="0"/>
                  </a:lnTo>
                  <a:lnTo>
                    <a:pt x="1624" y="0"/>
                  </a:lnTo>
                  <a:lnTo>
                    <a:pt x="1651" y="0"/>
                  </a:lnTo>
                  <a:lnTo>
                    <a:pt x="1669" y="0"/>
                  </a:lnTo>
                  <a:lnTo>
                    <a:pt x="1695" y="0"/>
                  </a:lnTo>
                  <a:lnTo>
                    <a:pt x="1713" y="0"/>
                  </a:lnTo>
                  <a:lnTo>
                    <a:pt x="1740" y="0"/>
                  </a:lnTo>
                  <a:lnTo>
                    <a:pt x="1758" y="0"/>
                  </a:lnTo>
                  <a:lnTo>
                    <a:pt x="1785" y="0"/>
                  </a:lnTo>
                  <a:lnTo>
                    <a:pt x="1811" y="0"/>
                  </a:lnTo>
                  <a:lnTo>
                    <a:pt x="1829" y="0"/>
                  </a:lnTo>
                  <a:lnTo>
                    <a:pt x="1856" y="0"/>
                  </a:lnTo>
                  <a:lnTo>
                    <a:pt x="1874" y="0"/>
                  </a:lnTo>
                  <a:lnTo>
                    <a:pt x="1901" y="0"/>
                  </a:lnTo>
                  <a:lnTo>
                    <a:pt x="1919" y="0"/>
                  </a:lnTo>
                  <a:lnTo>
                    <a:pt x="1945" y="0"/>
                  </a:lnTo>
                  <a:lnTo>
                    <a:pt x="1972" y="0"/>
                  </a:lnTo>
                  <a:lnTo>
                    <a:pt x="1990" y="0"/>
                  </a:lnTo>
                  <a:lnTo>
                    <a:pt x="2017" y="0"/>
                  </a:lnTo>
                  <a:lnTo>
                    <a:pt x="2035" y="0"/>
                  </a:lnTo>
                  <a:lnTo>
                    <a:pt x="2061" y="0"/>
                  </a:lnTo>
                  <a:lnTo>
                    <a:pt x="2079" y="0"/>
                  </a:lnTo>
                  <a:lnTo>
                    <a:pt x="2106" y="0"/>
                  </a:lnTo>
                  <a:lnTo>
                    <a:pt x="2133" y="0"/>
                  </a:lnTo>
                  <a:lnTo>
                    <a:pt x="2151" y="0"/>
                  </a:lnTo>
                  <a:lnTo>
                    <a:pt x="2177" y="0"/>
                  </a:lnTo>
                  <a:lnTo>
                    <a:pt x="2195" y="0"/>
                  </a:lnTo>
                  <a:lnTo>
                    <a:pt x="2222" y="0"/>
                  </a:lnTo>
                  <a:lnTo>
                    <a:pt x="2240" y="0"/>
                  </a:lnTo>
                  <a:lnTo>
                    <a:pt x="2267" y="0"/>
                  </a:lnTo>
                  <a:lnTo>
                    <a:pt x="2293" y="0"/>
                  </a:lnTo>
                </a:path>
              </a:pathLst>
            </a:custGeom>
            <a:noFill/>
            <a:ln w="0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86" name="Rectangle 58"/>
            <p:cNvSpPr>
              <a:spLocks noChangeArrowheads="1"/>
            </p:cNvSpPr>
            <p:nvPr/>
          </p:nvSpPr>
          <p:spPr bwMode="auto">
            <a:xfrm>
              <a:off x="4107" y="4077"/>
              <a:ext cx="23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Time</a:t>
              </a:r>
              <a:endParaRPr lang="en-US" sz="2000"/>
            </a:p>
          </p:txBody>
        </p:sp>
        <p:sp>
          <p:nvSpPr>
            <p:cNvPr id="73787" name="Rectangle 59"/>
            <p:cNvSpPr>
              <a:spLocks noChangeArrowheads="1"/>
            </p:cNvSpPr>
            <p:nvPr/>
          </p:nvSpPr>
          <p:spPr bwMode="auto">
            <a:xfrm>
              <a:off x="3714" y="2022"/>
              <a:ext cx="1177" cy="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dirty="0">
                  <a:solidFill>
                    <a:srgbClr val="000000"/>
                  </a:solidFill>
                  <a:latin typeface="Helvetica" pitchFamily="34" charset="0"/>
                </a:rPr>
                <a:t>CM distribution, </a:t>
              </a:r>
              <a:r>
                <a:rPr lang="en-US" sz="2000" dirty="0" smtClean="0">
                  <a:solidFill>
                    <a:srgbClr val="000000"/>
                  </a:solidFill>
                  <a:latin typeface="Helvetica" pitchFamily="34" charset="0"/>
                </a:rPr>
                <a:t>CV = 0.1</a:t>
              </a:r>
              <a:endParaRPr lang="en-US" sz="2000" dirty="0"/>
            </a:p>
          </p:txBody>
        </p:sp>
        <p:sp>
          <p:nvSpPr>
            <p:cNvPr id="73788" name="Rectangle 60"/>
            <p:cNvSpPr>
              <a:spLocks noChangeArrowheads="1"/>
            </p:cNvSpPr>
            <p:nvPr/>
          </p:nvSpPr>
          <p:spPr bwMode="auto">
            <a:xfrm>
              <a:off x="3054" y="3865"/>
              <a:ext cx="2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endParaRPr lang="en-US" sz="2000"/>
            </a:p>
          </p:txBody>
        </p:sp>
        <p:sp>
          <p:nvSpPr>
            <p:cNvPr id="73789" name="Rectangle 61"/>
            <p:cNvSpPr>
              <a:spLocks noChangeArrowheads="1"/>
            </p:cNvSpPr>
            <p:nvPr/>
          </p:nvSpPr>
          <p:spPr bwMode="auto">
            <a:xfrm>
              <a:off x="5356" y="2137"/>
              <a:ext cx="2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endParaRPr lang="en-US" sz="2000"/>
            </a:p>
          </p:txBody>
        </p:sp>
        <p:sp>
          <p:nvSpPr>
            <p:cNvPr id="73790" name="Rectangle 62"/>
            <p:cNvSpPr>
              <a:spLocks noChangeArrowheads="1"/>
            </p:cNvSpPr>
            <p:nvPr/>
          </p:nvSpPr>
          <p:spPr bwMode="auto">
            <a:xfrm>
              <a:off x="4152" y="3067"/>
              <a:ext cx="696" cy="3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91" name="Rectangle 63"/>
            <p:cNvSpPr>
              <a:spLocks noChangeArrowheads="1"/>
            </p:cNvSpPr>
            <p:nvPr/>
          </p:nvSpPr>
          <p:spPr bwMode="auto">
            <a:xfrm>
              <a:off x="4152" y="3067"/>
              <a:ext cx="696" cy="337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92" name="Line 64"/>
            <p:cNvSpPr>
              <a:spLocks noChangeShapeType="1"/>
            </p:cNvSpPr>
            <p:nvPr/>
          </p:nvSpPr>
          <p:spPr bwMode="auto">
            <a:xfrm>
              <a:off x="4152" y="3067"/>
              <a:ext cx="69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93" name="Freeform 65"/>
            <p:cNvSpPr>
              <a:spLocks/>
            </p:cNvSpPr>
            <p:nvPr/>
          </p:nvSpPr>
          <p:spPr bwMode="auto">
            <a:xfrm>
              <a:off x="4152" y="3067"/>
              <a:ext cx="696" cy="337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78" y="38"/>
                </a:cxn>
                <a:cxn ang="0">
                  <a:pos x="78" y="0"/>
                </a:cxn>
              </a:cxnLst>
              <a:rect l="0" t="0" r="r" b="b"/>
              <a:pathLst>
                <a:path w="78" h="38">
                  <a:moveTo>
                    <a:pt x="0" y="38"/>
                  </a:moveTo>
                  <a:lnTo>
                    <a:pt x="78" y="38"/>
                  </a:lnTo>
                  <a:lnTo>
                    <a:pt x="7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94" name="Line 66"/>
            <p:cNvSpPr>
              <a:spLocks noChangeShapeType="1"/>
            </p:cNvSpPr>
            <p:nvPr/>
          </p:nvSpPr>
          <p:spPr bwMode="auto">
            <a:xfrm flipV="1">
              <a:off x="4152" y="3067"/>
              <a:ext cx="1" cy="3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95" name="Line 67"/>
            <p:cNvSpPr>
              <a:spLocks noChangeShapeType="1"/>
            </p:cNvSpPr>
            <p:nvPr/>
          </p:nvSpPr>
          <p:spPr bwMode="auto">
            <a:xfrm>
              <a:off x="4152" y="3404"/>
              <a:ext cx="69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96" name="Freeform 68"/>
            <p:cNvSpPr>
              <a:spLocks/>
            </p:cNvSpPr>
            <p:nvPr/>
          </p:nvSpPr>
          <p:spPr bwMode="auto">
            <a:xfrm>
              <a:off x="4152" y="3067"/>
              <a:ext cx="696" cy="337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r" b="b"/>
              <a:pathLst>
                <a:path w="78" h="38">
                  <a:moveTo>
                    <a:pt x="0" y="38"/>
                  </a:moveTo>
                  <a:lnTo>
                    <a:pt x="0" y="0"/>
                  </a:lnTo>
                  <a:lnTo>
                    <a:pt x="7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97" name="Freeform 69"/>
            <p:cNvSpPr>
              <a:spLocks/>
            </p:cNvSpPr>
            <p:nvPr/>
          </p:nvSpPr>
          <p:spPr bwMode="auto">
            <a:xfrm>
              <a:off x="4152" y="3067"/>
              <a:ext cx="696" cy="337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78" y="38"/>
                </a:cxn>
                <a:cxn ang="0">
                  <a:pos x="78" y="0"/>
                </a:cxn>
              </a:cxnLst>
              <a:rect l="0" t="0" r="r" b="b"/>
              <a:pathLst>
                <a:path w="78" h="38">
                  <a:moveTo>
                    <a:pt x="0" y="38"/>
                  </a:moveTo>
                  <a:lnTo>
                    <a:pt x="78" y="38"/>
                  </a:lnTo>
                  <a:lnTo>
                    <a:pt x="7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98" name="Line 70"/>
            <p:cNvSpPr>
              <a:spLocks noChangeShapeType="1"/>
            </p:cNvSpPr>
            <p:nvPr/>
          </p:nvSpPr>
          <p:spPr bwMode="auto">
            <a:xfrm flipV="1">
              <a:off x="4152" y="3067"/>
              <a:ext cx="1" cy="3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99" name="Rectangle 71"/>
            <p:cNvSpPr>
              <a:spLocks noChangeArrowheads="1"/>
            </p:cNvSpPr>
            <p:nvPr/>
          </p:nvSpPr>
          <p:spPr bwMode="auto">
            <a:xfrm>
              <a:off x="4625" y="3103"/>
              <a:ext cx="210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PDF</a:t>
              </a:r>
              <a:endParaRPr lang="en-US" sz="2000"/>
            </a:p>
          </p:txBody>
        </p:sp>
        <p:sp>
          <p:nvSpPr>
            <p:cNvPr id="73800" name="Line 72"/>
            <p:cNvSpPr>
              <a:spLocks noChangeShapeType="1"/>
            </p:cNvSpPr>
            <p:nvPr/>
          </p:nvSpPr>
          <p:spPr bwMode="auto">
            <a:xfrm>
              <a:off x="4223" y="3156"/>
              <a:ext cx="35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801" name="Rectangle 73"/>
            <p:cNvSpPr>
              <a:spLocks noChangeArrowheads="1"/>
            </p:cNvSpPr>
            <p:nvPr/>
          </p:nvSpPr>
          <p:spPr bwMode="auto">
            <a:xfrm>
              <a:off x="4625" y="3253"/>
              <a:ext cx="2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CDF</a:t>
              </a:r>
              <a:endParaRPr lang="en-US" sz="2000"/>
            </a:p>
          </p:txBody>
        </p:sp>
        <p:sp>
          <p:nvSpPr>
            <p:cNvPr id="73802" name="Line 74"/>
            <p:cNvSpPr>
              <a:spLocks noChangeShapeType="1"/>
            </p:cNvSpPr>
            <p:nvPr/>
          </p:nvSpPr>
          <p:spPr bwMode="auto">
            <a:xfrm>
              <a:off x="4223" y="3307"/>
              <a:ext cx="357" cy="1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NP distribution, SCV &gt; 1/2</a:t>
            </a:r>
          </a:p>
        </p:txBody>
      </p:sp>
      <p:sp>
        <p:nvSpPr>
          <p:cNvPr id="21" name="Oval 9"/>
          <p:cNvSpPr>
            <a:spLocks noChangeArrowheads="1"/>
          </p:cNvSpPr>
          <p:nvPr/>
        </p:nvSpPr>
        <p:spPr bwMode="auto">
          <a:xfrm>
            <a:off x="2057400" y="2514600"/>
            <a:ext cx="1295400" cy="1295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cs typeface="Arial" pitchFamily="34" charset="0"/>
              </a:rPr>
              <a:t>Orbit 1</a:t>
            </a:r>
            <a:endParaRPr lang="en-US" sz="2000" b="1" dirty="0">
              <a:cs typeface="Arial" pitchFamily="34" charset="0"/>
            </a:endParaRPr>
          </a:p>
        </p:txBody>
      </p:sp>
      <p:sp>
        <p:nvSpPr>
          <p:cNvPr id="22" name="Oval 9"/>
          <p:cNvSpPr>
            <a:spLocks noChangeArrowheads="1"/>
          </p:cNvSpPr>
          <p:nvPr/>
        </p:nvSpPr>
        <p:spPr bwMode="auto">
          <a:xfrm>
            <a:off x="4876800" y="2514600"/>
            <a:ext cx="1295400" cy="1295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cs typeface="Arial" pitchFamily="34" charset="0"/>
              </a:rPr>
              <a:t>Orbit 2</a:t>
            </a:r>
            <a:endParaRPr lang="en-US" sz="2000" b="1" dirty="0">
              <a:cs typeface="Arial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429000" y="3200400"/>
            <a:ext cx="13716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09600" y="3200400"/>
            <a:ext cx="13716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248400" y="3200400"/>
            <a:ext cx="13716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819400" y="3886200"/>
            <a:ext cx="914400" cy="914400"/>
          </a:xfrm>
          <a:prstGeom prst="straightConnector1">
            <a:avLst/>
          </a:prstGeom>
          <a:ln w="28575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733800" y="4800600"/>
            <a:ext cx="25146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6248400" y="3429000"/>
            <a:ext cx="1371600" cy="137160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V="1">
            <a:off x="4648200" y="1905000"/>
            <a:ext cx="609600" cy="609600"/>
          </a:xfrm>
          <a:prstGeom prst="line">
            <a:avLst/>
          </a:prstGeom>
          <a:ln w="28575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>
            <a:off x="3505200" y="1905000"/>
            <a:ext cx="1143000" cy="1588"/>
          </a:xfrm>
          <a:prstGeom prst="line">
            <a:avLst/>
          </a:prstGeom>
          <a:ln w="28575">
            <a:solidFill>
              <a:schemeClr val="tx1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2971800" y="1905000"/>
            <a:ext cx="533400" cy="53340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 distribution, SCV = 1/2</a:t>
            </a:r>
          </a:p>
        </p:txBody>
      </p:sp>
      <p:sp>
        <p:nvSpPr>
          <p:cNvPr id="21" name="Oval 9"/>
          <p:cNvSpPr>
            <a:spLocks noChangeArrowheads="1"/>
          </p:cNvSpPr>
          <p:nvPr/>
        </p:nvSpPr>
        <p:spPr bwMode="auto">
          <a:xfrm>
            <a:off x="2057400" y="2514600"/>
            <a:ext cx="1295400" cy="1295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cs typeface="Arial" pitchFamily="34" charset="0"/>
              </a:rPr>
              <a:t>Orbit 1</a:t>
            </a:r>
            <a:endParaRPr lang="en-US" sz="2000" b="1" dirty="0">
              <a:cs typeface="Arial" pitchFamily="34" charset="0"/>
            </a:endParaRPr>
          </a:p>
        </p:txBody>
      </p:sp>
      <p:sp>
        <p:nvSpPr>
          <p:cNvPr id="22" name="Oval 9"/>
          <p:cNvSpPr>
            <a:spLocks noChangeArrowheads="1"/>
          </p:cNvSpPr>
          <p:nvPr/>
        </p:nvSpPr>
        <p:spPr bwMode="auto">
          <a:xfrm>
            <a:off x="4876800" y="2514600"/>
            <a:ext cx="1295400" cy="1295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cs typeface="Arial" pitchFamily="34" charset="0"/>
              </a:rPr>
              <a:t>Orbit 2</a:t>
            </a:r>
            <a:endParaRPr lang="en-US" sz="2000" b="1" dirty="0">
              <a:cs typeface="Arial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429000" y="3200400"/>
            <a:ext cx="13716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09600" y="3200400"/>
            <a:ext cx="13716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248400" y="3200400"/>
            <a:ext cx="13716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NP distribution, SCV &lt; 1/2</a:t>
            </a:r>
          </a:p>
        </p:txBody>
      </p:sp>
      <p:sp>
        <p:nvSpPr>
          <p:cNvPr id="21" name="Oval 9"/>
          <p:cNvSpPr>
            <a:spLocks noChangeArrowheads="1"/>
          </p:cNvSpPr>
          <p:nvPr/>
        </p:nvSpPr>
        <p:spPr bwMode="auto">
          <a:xfrm>
            <a:off x="2057400" y="2514600"/>
            <a:ext cx="1295400" cy="1295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cs typeface="Arial" pitchFamily="34" charset="0"/>
              </a:rPr>
              <a:t>Orbit 1</a:t>
            </a:r>
            <a:endParaRPr lang="en-US" sz="2000" b="1" dirty="0">
              <a:cs typeface="Arial" pitchFamily="34" charset="0"/>
            </a:endParaRPr>
          </a:p>
        </p:txBody>
      </p:sp>
      <p:sp>
        <p:nvSpPr>
          <p:cNvPr id="22" name="Oval 9"/>
          <p:cNvSpPr>
            <a:spLocks noChangeArrowheads="1"/>
          </p:cNvSpPr>
          <p:nvPr/>
        </p:nvSpPr>
        <p:spPr bwMode="auto">
          <a:xfrm>
            <a:off x="4876800" y="2514600"/>
            <a:ext cx="1295400" cy="1295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cs typeface="Arial" pitchFamily="34" charset="0"/>
              </a:rPr>
              <a:t>Orbit 2</a:t>
            </a:r>
            <a:endParaRPr lang="en-US" sz="2000" b="1" dirty="0">
              <a:cs typeface="Arial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429000" y="3200400"/>
            <a:ext cx="13716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09600" y="3200400"/>
            <a:ext cx="13716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248400" y="3200400"/>
            <a:ext cx="13716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>
            <a:off x="2819400" y="3886200"/>
            <a:ext cx="914400" cy="91440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none" w="lg" len="med"/>
          </a:ln>
        </p:spPr>
      </p:cxn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>
            <a:off x="3733800" y="4800600"/>
            <a:ext cx="2514600" cy="1588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none" w="lg" len="med"/>
          </a:ln>
        </p:spPr>
      </p:cxn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 rot="5400000" flipH="1" flipV="1">
            <a:off x="6248400" y="3429000"/>
            <a:ext cx="1371600" cy="137160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triangle" w="lg" len="med"/>
          </a:ln>
        </p:spPr>
      </p:cxnSp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 rot="16200000" flipV="1">
            <a:off x="4648200" y="1905000"/>
            <a:ext cx="609600" cy="60960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none" w="lg" len="med"/>
          </a:ln>
        </p:spPr>
      </p:cxnSp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 rot="10800000">
            <a:off x="3505200" y="1905000"/>
            <a:ext cx="1143000" cy="1588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none" w="lg" len="med"/>
          </a:ln>
        </p:spPr>
      </p:cxnSp>
      <p:cxnSp>
        <p:nvCxnSpPr>
          <p:cNvPr id="20" name="Straight Arrow Connector 19"/>
          <p:cNvCxnSpPr>
            <a:cxnSpLocks noChangeShapeType="1"/>
          </p:cNvCxnSpPr>
          <p:nvPr/>
        </p:nvCxnSpPr>
        <p:spPr bwMode="auto">
          <a:xfrm rot="5400000">
            <a:off x="2971800" y="1905000"/>
            <a:ext cx="533400" cy="53340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triangle" w="lg" len="med"/>
          </a:ln>
        </p:spPr>
      </p:cxn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NP Distribution</a:t>
            </a:r>
          </a:p>
        </p:txBody>
      </p:sp>
      <p:grpSp>
        <p:nvGrpSpPr>
          <p:cNvPr id="70759" name="Group 103"/>
          <p:cNvGrpSpPr>
            <a:grpSpLocks/>
          </p:cNvGrpSpPr>
          <p:nvPr/>
        </p:nvGrpSpPr>
        <p:grpSpPr bwMode="auto">
          <a:xfrm>
            <a:off x="1447800" y="1676400"/>
            <a:ext cx="6324600" cy="4703763"/>
            <a:chOff x="1776" y="1357"/>
            <a:chExt cx="3984" cy="2963"/>
          </a:xfrm>
        </p:grpSpPr>
        <p:sp>
          <p:nvSpPr>
            <p:cNvPr id="70663" name="AutoShape 7"/>
            <p:cNvSpPr>
              <a:spLocks noChangeAspect="1" noChangeArrowheads="1" noTextEdit="1"/>
            </p:cNvSpPr>
            <p:nvPr/>
          </p:nvSpPr>
          <p:spPr bwMode="auto">
            <a:xfrm>
              <a:off x="1776" y="1357"/>
              <a:ext cx="3984" cy="2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65" name="Rectangle 9"/>
            <p:cNvSpPr>
              <a:spLocks noChangeArrowheads="1"/>
            </p:cNvSpPr>
            <p:nvPr/>
          </p:nvSpPr>
          <p:spPr bwMode="auto">
            <a:xfrm>
              <a:off x="2294" y="1596"/>
              <a:ext cx="3093" cy="231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66" name="Rectangle 10"/>
            <p:cNvSpPr>
              <a:spLocks noChangeArrowheads="1"/>
            </p:cNvSpPr>
            <p:nvPr/>
          </p:nvSpPr>
          <p:spPr bwMode="auto">
            <a:xfrm>
              <a:off x="2294" y="1596"/>
              <a:ext cx="3093" cy="231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67" name="Line 11"/>
            <p:cNvSpPr>
              <a:spLocks noChangeShapeType="1"/>
            </p:cNvSpPr>
            <p:nvPr/>
          </p:nvSpPr>
          <p:spPr bwMode="auto">
            <a:xfrm>
              <a:off x="2294" y="1596"/>
              <a:ext cx="309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68" name="Freeform 12"/>
            <p:cNvSpPr>
              <a:spLocks/>
            </p:cNvSpPr>
            <p:nvPr/>
          </p:nvSpPr>
          <p:spPr bwMode="auto">
            <a:xfrm>
              <a:off x="2294" y="1596"/>
              <a:ext cx="3093" cy="2318"/>
            </a:xfrm>
            <a:custGeom>
              <a:avLst/>
              <a:gdLst/>
              <a:ahLst/>
              <a:cxnLst>
                <a:cxn ang="0">
                  <a:pos x="0" y="194"/>
                </a:cxn>
                <a:cxn ang="0">
                  <a:pos x="257" y="194"/>
                </a:cxn>
                <a:cxn ang="0">
                  <a:pos x="257" y="0"/>
                </a:cxn>
              </a:cxnLst>
              <a:rect l="0" t="0" r="r" b="b"/>
              <a:pathLst>
                <a:path w="257" h="194">
                  <a:moveTo>
                    <a:pt x="0" y="194"/>
                  </a:moveTo>
                  <a:lnTo>
                    <a:pt x="257" y="194"/>
                  </a:lnTo>
                  <a:lnTo>
                    <a:pt x="25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69" name="Line 13"/>
            <p:cNvSpPr>
              <a:spLocks noChangeShapeType="1"/>
            </p:cNvSpPr>
            <p:nvPr/>
          </p:nvSpPr>
          <p:spPr bwMode="auto">
            <a:xfrm flipV="1">
              <a:off x="2294" y="1596"/>
              <a:ext cx="1" cy="23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70" name="Line 14"/>
            <p:cNvSpPr>
              <a:spLocks noChangeShapeType="1"/>
            </p:cNvSpPr>
            <p:nvPr/>
          </p:nvSpPr>
          <p:spPr bwMode="auto">
            <a:xfrm>
              <a:off x="2294" y="3914"/>
              <a:ext cx="309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71" name="Line 15"/>
            <p:cNvSpPr>
              <a:spLocks noChangeShapeType="1"/>
            </p:cNvSpPr>
            <p:nvPr/>
          </p:nvSpPr>
          <p:spPr bwMode="auto">
            <a:xfrm flipV="1">
              <a:off x="2294" y="1596"/>
              <a:ext cx="1" cy="23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72" name="Line 16"/>
            <p:cNvSpPr>
              <a:spLocks noChangeShapeType="1"/>
            </p:cNvSpPr>
            <p:nvPr/>
          </p:nvSpPr>
          <p:spPr bwMode="auto">
            <a:xfrm flipV="1">
              <a:off x="2294" y="3878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73" name="Line 17"/>
            <p:cNvSpPr>
              <a:spLocks noChangeShapeType="1"/>
            </p:cNvSpPr>
            <p:nvPr/>
          </p:nvSpPr>
          <p:spPr bwMode="auto">
            <a:xfrm>
              <a:off x="2294" y="1596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74" name="Rectangle 18"/>
            <p:cNvSpPr>
              <a:spLocks noChangeArrowheads="1"/>
            </p:cNvSpPr>
            <p:nvPr/>
          </p:nvSpPr>
          <p:spPr bwMode="auto">
            <a:xfrm>
              <a:off x="2257" y="3950"/>
              <a:ext cx="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/>
            </a:p>
          </p:txBody>
        </p:sp>
        <p:sp>
          <p:nvSpPr>
            <p:cNvPr id="70675" name="Line 19"/>
            <p:cNvSpPr>
              <a:spLocks noChangeShapeType="1"/>
            </p:cNvSpPr>
            <p:nvPr/>
          </p:nvSpPr>
          <p:spPr bwMode="auto">
            <a:xfrm flipV="1">
              <a:off x="2907" y="3878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76" name="Line 20"/>
            <p:cNvSpPr>
              <a:spLocks noChangeShapeType="1"/>
            </p:cNvSpPr>
            <p:nvPr/>
          </p:nvSpPr>
          <p:spPr bwMode="auto">
            <a:xfrm>
              <a:off x="2907" y="1596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77" name="Rectangle 21"/>
            <p:cNvSpPr>
              <a:spLocks noChangeArrowheads="1"/>
            </p:cNvSpPr>
            <p:nvPr/>
          </p:nvSpPr>
          <p:spPr bwMode="auto">
            <a:xfrm>
              <a:off x="2871" y="3950"/>
              <a:ext cx="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en-US"/>
            </a:p>
          </p:txBody>
        </p:sp>
        <p:sp>
          <p:nvSpPr>
            <p:cNvPr id="70678" name="Line 22"/>
            <p:cNvSpPr>
              <a:spLocks noChangeShapeType="1"/>
            </p:cNvSpPr>
            <p:nvPr/>
          </p:nvSpPr>
          <p:spPr bwMode="auto">
            <a:xfrm flipV="1">
              <a:off x="3521" y="3878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79" name="Line 23"/>
            <p:cNvSpPr>
              <a:spLocks noChangeShapeType="1"/>
            </p:cNvSpPr>
            <p:nvPr/>
          </p:nvSpPr>
          <p:spPr bwMode="auto">
            <a:xfrm>
              <a:off x="3521" y="1596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80" name="Rectangle 24"/>
            <p:cNvSpPr>
              <a:spLocks noChangeArrowheads="1"/>
            </p:cNvSpPr>
            <p:nvPr/>
          </p:nvSpPr>
          <p:spPr bwMode="auto">
            <a:xfrm>
              <a:off x="3485" y="3950"/>
              <a:ext cx="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en-US"/>
            </a:p>
          </p:txBody>
        </p:sp>
        <p:sp>
          <p:nvSpPr>
            <p:cNvPr id="70681" name="Line 25"/>
            <p:cNvSpPr>
              <a:spLocks noChangeShapeType="1"/>
            </p:cNvSpPr>
            <p:nvPr/>
          </p:nvSpPr>
          <p:spPr bwMode="auto">
            <a:xfrm flipV="1">
              <a:off x="4147" y="3878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82" name="Line 26"/>
            <p:cNvSpPr>
              <a:spLocks noChangeShapeType="1"/>
            </p:cNvSpPr>
            <p:nvPr/>
          </p:nvSpPr>
          <p:spPr bwMode="auto">
            <a:xfrm>
              <a:off x="4147" y="1596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83" name="Rectangle 27"/>
            <p:cNvSpPr>
              <a:spLocks noChangeArrowheads="1"/>
            </p:cNvSpPr>
            <p:nvPr/>
          </p:nvSpPr>
          <p:spPr bwMode="auto">
            <a:xfrm>
              <a:off x="4111" y="3950"/>
              <a:ext cx="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en-US"/>
            </a:p>
          </p:txBody>
        </p:sp>
        <p:sp>
          <p:nvSpPr>
            <p:cNvPr id="70684" name="Line 28"/>
            <p:cNvSpPr>
              <a:spLocks noChangeShapeType="1"/>
            </p:cNvSpPr>
            <p:nvPr/>
          </p:nvSpPr>
          <p:spPr bwMode="auto">
            <a:xfrm flipV="1">
              <a:off x="4761" y="3878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85" name="Line 29"/>
            <p:cNvSpPr>
              <a:spLocks noChangeShapeType="1"/>
            </p:cNvSpPr>
            <p:nvPr/>
          </p:nvSpPr>
          <p:spPr bwMode="auto">
            <a:xfrm>
              <a:off x="4761" y="1596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86" name="Rectangle 30"/>
            <p:cNvSpPr>
              <a:spLocks noChangeArrowheads="1"/>
            </p:cNvSpPr>
            <p:nvPr/>
          </p:nvSpPr>
          <p:spPr bwMode="auto">
            <a:xfrm>
              <a:off x="4725" y="3950"/>
              <a:ext cx="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4</a:t>
              </a:r>
              <a:endParaRPr lang="en-US"/>
            </a:p>
          </p:txBody>
        </p:sp>
        <p:sp>
          <p:nvSpPr>
            <p:cNvPr id="70687" name="Line 31"/>
            <p:cNvSpPr>
              <a:spLocks noChangeShapeType="1"/>
            </p:cNvSpPr>
            <p:nvPr/>
          </p:nvSpPr>
          <p:spPr bwMode="auto">
            <a:xfrm flipV="1">
              <a:off x="5387" y="3878"/>
              <a:ext cx="1" cy="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88" name="Line 32"/>
            <p:cNvSpPr>
              <a:spLocks noChangeShapeType="1"/>
            </p:cNvSpPr>
            <p:nvPr/>
          </p:nvSpPr>
          <p:spPr bwMode="auto">
            <a:xfrm>
              <a:off x="5387" y="1596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89" name="Rectangle 33"/>
            <p:cNvSpPr>
              <a:spLocks noChangeArrowheads="1"/>
            </p:cNvSpPr>
            <p:nvPr/>
          </p:nvSpPr>
          <p:spPr bwMode="auto">
            <a:xfrm>
              <a:off x="5351" y="3950"/>
              <a:ext cx="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5</a:t>
              </a:r>
              <a:endParaRPr lang="en-US"/>
            </a:p>
          </p:txBody>
        </p:sp>
        <p:sp>
          <p:nvSpPr>
            <p:cNvPr id="70690" name="Line 34"/>
            <p:cNvSpPr>
              <a:spLocks noChangeShapeType="1"/>
            </p:cNvSpPr>
            <p:nvPr/>
          </p:nvSpPr>
          <p:spPr bwMode="auto">
            <a:xfrm>
              <a:off x="2294" y="3914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91" name="Line 35"/>
            <p:cNvSpPr>
              <a:spLocks noChangeShapeType="1"/>
            </p:cNvSpPr>
            <p:nvPr/>
          </p:nvSpPr>
          <p:spPr bwMode="auto">
            <a:xfrm flipH="1">
              <a:off x="5351" y="3914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92" name="Rectangle 36"/>
            <p:cNvSpPr>
              <a:spLocks noChangeArrowheads="1"/>
            </p:cNvSpPr>
            <p:nvPr/>
          </p:nvSpPr>
          <p:spPr bwMode="auto">
            <a:xfrm>
              <a:off x="2125" y="3830"/>
              <a:ext cx="12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-2</a:t>
              </a:r>
              <a:endParaRPr lang="en-US"/>
            </a:p>
          </p:txBody>
        </p:sp>
        <p:sp>
          <p:nvSpPr>
            <p:cNvPr id="70693" name="Line 37"/>
            <p:cNvSpPr>
              <a:spLocks noChangeShapeType="1"/>
            </p:cNvSpPr>
            <p:nvPr/>
          </p:nvSpPr>
          <p:spPr bwMode="auto">
            <a:xfrm>
              <a:off x="2294" y="3579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94" name="Line 38"/>
            <p:cNvSpPr>
              <a:spLocks noChangeShapeType="1"/>
            </p:cNvSpPr>
            <p:nvPr/>
          </p:nvSpPr>
          <p:spPr bwMode="auto">
            <a:xfrm flipH="1">
              <a:off x="5351" y="3579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96" name="Line 40"/>
            <p:cNvSpPr>
              <a:spLocks noChangeShapeType="1"/>
            </p:cNvSpPr>
            <p:nvPr/>
          </p:nvSpPr>
          <p:spPr bwMode="auto">
            <a:xfrm>
              <a:off x="2294" y="3245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97" name="Line 41"/>
            <p:cNvSpPr>
              <a:spLocks noChangeShapeType="1"/>
            </p:cNvSpPr>
            <p:nvPr/>
          </p:nvSpPr>
          <p:spPr bwMode="auto">
            <a:xfrm flipH="1">
              <a:off x="5351" y="3245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98" name="Rectangle 42"/>
            <p:cNvSpPr>
              <a:spLocks noChangeArrowheads="1"/>
            </p:cNvSpPr>
            <p:nvPr/>
          </p:nvSpPr>
          <p:spPr bwMode="auto">
            <a:xfrm>
              <a:off x="2125" y="3161"/>
              <a:ext cx="12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-1</a:t>
              </a:r>
              <a:endParaRPr lang="en-US"/>
            </a:p>
          </p:txBody>
        </p:sp>
        <p:sp>
          <p:nvSpPr>
            <p:cNvPr id="70699" name="Line 43"/>
            <p:cNvSpPr>
              <a:spLocks noChangeShapeType="1"/>
            </p:cNvSpPr>
            <p:nvPr/>
          </p:nvSpPr>
          <p:spPr bwMode="auto">
            <a:xfrm>
              <a:off x="2294" y="2910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00" name="Line 44"/>
            <p:cNvSpPr>
              <a:spLocks noChangeShapeType="1"/>
            </p:cNvSpPr>
            <p:nvPr/>
          </p:nvSpPr>
          <p:spPr bwMode="auto">
            <a:xfrm flipH="1">
              <a:off x="5351" y="2910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02" name="Line 46"/>
            <p:cNvSpPr>
              <a:spLocks noChangeShapeType="1"/>
            </p:cNvSpPr>
            <p:nvPr/>
          </p:nvSpPr>
          <p:spPr bwMode="auto">
            <a:xfrm>
              <a:off x="2294" y="2588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03" name="Line 47"/>
            <p:cNvSpPr>
              <a:spLocks noChangeShapeType="1"/>
            </p:cNvSpPr>
            <p:nvPr/>
          </p:nvSpPr>
          <p:spPr bwMode="auto">
            <a:xfrm flipH="1">
              <a:off x="5351" y="2588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04" name="Rectangle 48"/>
            <p:cNvSpPr>
              <a:spLocks noChangeArrowheads="1"/>
            </p:cNvSpPr>
            <p:nvPr/>
          </p:nvSpPr>
          <p:spPr bwMode="auto">
            <a:xfrm>
              <a:off x="2173" y="2504"/>
              <a:ext cx="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/>
            </a:p>
          </p:txBody>
        </p:sp>
        <p:sp>
          <p:nvSpPr>
            <p:cNvPr id="70705" name="Line 49"/>
            <p:cNvSpPr>
              <a:spLocks noChangeShapeType="1"/>
            </p:cNvSpPr>
            <p:nvPr/>
          </p:nvSpPr>
          <p:spPr bwMode="auto">
            <a:xfrm>
              <a:off x="2294" y="2253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06" name="Line 50"/>
            <p:cNvSpPr>
              <a:spLocks noChangeShapeType="1"/>
            </p:cNvSpPr>
            <p:nvPr/>
          </p:nvSpPr>
          <p:spPr bwMode="auto">
            <a:xfrm flipH="1">
              <a:off x="5351" y="2253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08" name="Line 52"/>
            <p:cNvSpPr>
              <a:spLocks noChangeShapeType="1"/>
            </p:cNvSpPr>
            <p:nvPr/>
          </p:nvSpPr>
          <p:spPr bwMode="auto">
            <a:xfrm>
              <a:off x="2294" y="1919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09" name="Line 53"/>
            <p:cNvSpPr>
              <a:spLocks noChangeShapeType="1"/>
            </p:cNvSpPr>
            <p:nvPr/>
          </p:nvSpPr>
          <p:spPr bwMode="auto">
            <a:xfrm flipH="1">
              <a:off x="5351" y="1919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10" name="Rectangle 54"/>
            <p:cNvSpPr>
              <a:spLocks noChangeArrowheads="1"/>
            </p:cNvSpPr>
            <p:nvPr/>
          </p:nvSpPr>
          <p:spPr bwMode="auto">
            <a:xfrm>
              <a:off x="2173" y="1835"/>
              <a:ext cx="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en-US"/>
            </a:p>
          </p:txBody>
        </p:sp>
        <p:sp>
          <p:nvSpPr>
            <p:cNvPr id="70711" name="Line 55"/>
            <p:cNvSpPr>
              <a:spLocks noChangeShapeType="1"/>
            </p:cNvSpPr>
            <p:nvPr/>
          </p:nvSpPr>
          <p:spPr bwMode="auto">
            <a:xfrm>
              <a:off x="2294" y="1596"/>
              <a:ext cx="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12" name="Line 56"/>
            <p:cNvSpPr>
              <a:spLocks noChangeShapeType="1"/>
            </p:cNvSpPr>
            <p:nvPr/>
          </p:nvSpPr>
          <p:spPr bwMode="auto">
            <a:xfrm flipH="1">
              <a:off x="5351" y="1596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14" name="Line 58"/>
            <p:cNvSpPr>
              <a:spLocks noChangeShapeType="1"/>
            </p:cNvSpPr>
            <p:nvPr/>
          </p:nvSpPr>
          <p:spPr bwMode="auto">
            <a:xfrm>
              <a:off x="2294" y="1596"/>
              <a:ext cx="309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15" name="Freeform 59"/>
            <p:cNvSpPr>
              <a:spLocks/>
            </p:cNvSpPr>
            <p:nvPr/>
          </p:nvSpPr>
          <p:spPr bwMode="auto">
            <a:xfrm>
              <a:off x="2294" y="1596"/>
              <a:ext cx="3093" cy="2318"/>
            </a:xfrm>
            <a:custGeom>
              <a:avLst/>
              <a:gdLst/>
              <a:ahLst/>
              <a:cxnLst>
                <a:cxn ang="0">
                  <a:pos x="0" y="194"/>
                </a:cxn>
                <a:cxn ang="0">
                  <a:pos x="257" y="194"/>
                </a:cxn>
                <a:cxn ang="0">
                  <a:pos x="257" y="0"/>
                </a:cxn>
              </a:cxnLst>
              <a:rect l="0" t="0" r="r" b="b"/>
              <a:pathLst>
                <a:path w="257" h="194">
                  <a:moveTo>
                    <a:pt x="0" y="194"/>
                  </a:moveTo>
                  <a:lnTo>
                    <a:pt x="257" y="194"/>
                  </a:lnTo>
                  <a:lnTo>
                    <a:pt x="25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16" name="Line 60"/>
            <p:cNvSpPr>
              <a:spLocks noChangeShapeType="1"/>
            </p:cNvSpPr>
            <p:nvPr/>
          </p:nvSpPr>
          <p:spPr bwMode="auto">
            <a:xfrm flipV="1">
              <a:off x="2294" y="1596"/>
              <a:ext cx="1" cy="23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17" name="Freeform 61"/>
            <p:cNvSpPr>
              <a:spLocks/>
            </p:cNvSpPr>
            <p:nvPr/>
          </p:nvSpPr>
          <p:spPr bwMode="auto">
            <a:xfrm>
              <a:off x="2294" y="1799"/>
              <a:ext cx="3093" cy="2067"/>
            </a:xfrm>
            <a:custGeom>
              <a:avLst/>
              <a:gdLst/>
              <a:ahLst/>
              <a:cxnLst>
                <a:cxn ang="0">
                  <a:pos x="24" y="1649"/>
                </a:cxn>
                <a:cxn ang="0">
                  <a:pos x="84" y="1004"/>
                </a:cxn>
                <a:cxn ang="0">
                  <a:pos x="144" y="550"/>
                </a:cxn>
                <a:cxn ang="0">
                  <a:pos x="204" y="263"/>
                </a:cxn>
                <a:cxn ang="0">
                  <a:pos x="276" y="96"/>
                </a:cxn>
                <a:cxn ang="0">
                  <a:pos x="337" y="12"/>
                </a:cxn>
                <a:cxn ang="0">
                  <a:pos x="397" y="0"/>
                </a:cxn>
                <a:cxn ang="0">
                  <a:pos x="457" y="24"/>
                </a:cxn>
                <a:cxn ang="0">
                  <a:pos x="517" y="84"/>
                </a:cxn>
                <a:cxn ang="0">
                  <a:pos x="577" y="155"/>
                </a:cxn>
                <a:cxn ang="0">
                  <a:pos x="637" y="227"/>
                </a:cxn>
                <a:cxn ang="0">
                  <a:pos x="710" y="311"/>
                </a:cxn>
                <a:cxn ang="0">
                  <a:pos x="770" y="394"/>
                </a:cxn>
                <a:cxn ang="0">
                  <a:pos x="830" y="454"/>
                </a:cxn>
                <a:cxn ang="0">
                  <a:pos x="890" y="526"/>
                </a:cxn>
                <a:cxn ang="0">
                  <a:pos x="950" y="574"/>
                </a:cxn>
                <a:cxn ang="0">
                  <a:pos x="1011" y="621"/>
                </a:cxn>
                <a:cxn ang="0">
                  <a:pos x="1071" y="669"/>
                </a:cxn>
                <a:cxn ang="0">
                  <a:pos x="1143" y="693"/>
                </a:cxn>
                <a:cxn ang="0">
                  <a:pos x="1203" y="717"/>
                </a:cxn>
                <a:cxn ang="0">
                  <a:pos x="1263" y="741"/>
                </a:cxn>
                <a:cxn ang="0">
                  <a:pos x="1324" y="753"/>
                </a:cxn>
                <a:cxn ang="0">
                  <a:pos x="1384" y="765"/>
                </a:cxn>
                <a:cxn ang="0">
                  <a:pos x="1444" y="777"/>
                </a:cxn>
                <a:cxn ang="0">
                  <a:pos x="1504" y="789"/>
                </a:cxn>
                <a:cxn ang="0">
                  <a:pos x="1576" y="789"/>
                </a:cxn>
                <a:cxn ang="0">
                  <a:pos x="1636" y="789"/>
                </a:cxn>
                <a:cxn ang="0">
                  <a:pos x="1697" y="789"/>
                </a:cxn>
                <a:cxn ang="0">
                  <a:pos x="1757" y="789"/>
                </a:cxn>
                <a:cxn ang="0">
                  <a:pos x="1817" y="789"/>
                </a:cxn>
                <a:cxn ang="0">
                  <a:pos x="1877" y="789"/>
                </a:cxn>
                <a:cxn ang="0">
                  <a:pos x="1937" y="789"/>
                </a:cxn>
                <a:cxn ang="0">
                  <a:pos x="2010" y="789"/>
                </a:cxn>
                <a:cxn ang="0">
                  <a:pos x="2070" y="789"/>
                </a:cxn>
                <a:cxn ang="0">
                  <a:pos x="2130" y="789"/>
                </a:cxn>
                <a:cxn ang="0">
                  <a:pos x="2190" y="789"/>
                </a:cxn>
                <a:cxn ang="0">
                  <a:pos x="2250" y="789"/>
                </a:cxn>
                <a:cxn ang="0">
                  <a:pos x="2311" y="789"/>
                </a:cxn>
                <a:cxn ang="0">
                  <a:pos x="2371" y="789"/>
                </a:cxn>
                <a:cxn ang="0">
                  <a:pos x="2443" y="789"/>
                </a:cxn>
                <a:cxn ang="0">
                  <a:pos x="2503" y="789"/>
                </a:cxn>
                <a:cxn ang="0">
                  <a:pos x="2563" y="789"/>
                </a:cxn>
                <a:cxn ang="0">
                  <a:pos x="2623" y="789"/>
                </a:cxn>
                <a:cxn ang="0">
                  <a:pos x="2684" y="789"/>
                </a:cxn>
                <a:cxn ang="0">
                  <a:pos x="2744" y="789"/>
                </a:cxn>
                <a:cxn ang="0">
                  <a:pos x="2804" y="789"/>
                </a:cxn>
                <a:cxn ang="0">
                  <a:pos x="2876" y="789"/>
                </a:cxn>
                <a:cxn ang="0">
                  <a:pos x="2936" y="789"/>
                </a:cxn>
                <a:cxn ang="0">
                  <a:pos x="2997" y="789"/>
                </a:cxn>
                <a:cxn ang="0">
                  <a:pos x="3057" y="789"/>
                </a:cxn>
              </a:cxnLst>
              <a:rect l="0" t="0" r="r" b="b"/>
              <a:pathLst>
                <a:path w="3093" h="2067">
                  <a:moveTo>
                    <a:pt x="0" y="2067"/>
                  </a:moveTo>
                  <a:lnTo>
                    <a:pt x="24" y="1649"/>
                  </a:lnTo>
                  <a:lnTo>
                    <a:pt x="60" y="1290"/>
                  </a:lnTo>
                  <a:lnTo>
                    <a:pt x="84" y="1004"/>
                  </a:lnTo>
                  <a:lnTo>
                    <a:pt x="120" y="753"/>
                  </a:lnTo>
                  <a:lnTo>
                    <a:pt x="144" y="550"/>
                  </a:lnTo>
                  <a:lnTo>
                    <a:pt x="180" y="394"/>
                  </a:lnTo>
                  <a:lnTo>
                    <a:pt x="204" y="263"/>
                  </a:lnTo>
                  <a:lnTo>
                    <a:pt x="240" y="167"/>
                  </a:lnTo>
                  <a:lnTo>
                    <a:pt x="276" y="96"/>
                  </a:lnTo>
                  <a:lnTo>
                    <a:pt x="300" y="48"/>
                  </a:lnTo>
                  <a:lnTo>
                    <a:pt x="337" y="12"/>
                  </a:lnTo>
                  <a:lnTo>
                    <a:pt x="361" y="0"/>
                  </a:lnTo>
                  <a:lnTo>
                    <a:pt x="397" y="0"/>
                  </a:lnTo>
                  <a:lnTo>
                    <a:pt x="421" y="12"/>
                  </a:lnTo>
                  <a:lnTo>
                    <a:pt x="457" y="24"/>
                  </a:lnTo>
                  <a:lnTo>
                    <a:pt x="493" y="48"/>
                  </a:lnTo>
                  <a:lnTo>
                    <a:pt x="517" y="84"/>
                  </a:lnTo>
                  <a:lnTo>
                    <a:pt x="553" y="120"/>
                  </a:lnTo>
                  <a:lnTo>
                    <a:pt x="577" y="155"/>
                  </a:lnTo>
                  <a:lnTo>
                    <a:pt x="613" y="191"/>
                  </a:lnTo>
                  <a:lnTo>
                    <a:pt x="637" y="227"/>
                  </a:lnTo>
                  <a:lnTo>
                    <a:pt x="674" y="275"/>
                  </a:lnTo>
                  <a:lnTo>
                    <a:pt x="710" y="311"/>
                  </a:lnTo>
                  <a:lnTo>
                    <a:pt x="734" y="347"/>
                  </a:lnTo>
                  <a:lnTo>
                    <a:pt x="770" y="394"/>
                  </a:lnTo>
                  <a:lnTo>
                    <a:pt x="794" y="430"/>
                  </a:lnTo>
                  <a:lnTo>
                    <a:pt x="830" y="454"/>
                  </a:lnTo>
                  <a:lnTo>
                    <a:pt x="854" y="490"/>
                  </a:lnTo>
                  <a:lnTo>
                    <a:pt x="890" y="526"/>
                  </a:lnTo>
                  <a:lnTo>
                    <a:pt x="926" y="550"/>
                  </a:lnTo>
                  <a:lnTo>
                    <a:pt x="950" y="574"/>
                  </a:lnTo>
                  <a:lnTo>
                    <a:pt x="987" y="597"/>
                  </a:lnTo>
                  <a:lnTo>
                    <a:pt x="1011" y="621"/>
                  </a:lnTo>
                  <a:lnTo>
                    <a:pt x="1047" y="645"/>
                  </a:lnTo>
                  <a:lnTo>
                    <a:pt x="1071" y="669"/>
                  </a:lnTo>
                  <a:lnTo>
                    <a:pt x="1107" y="681"/>
                  </a:lnTo>
                  <a:lnTo>
                    <a:pt x="1143" y="693"/>
                  </a:lnTo>
                  <a:lnTo>
                    <a:pt x="1167" y="705"/>
                  </a:lnTo>
                  <a:lnTo>
                    <a:pt x="1203" y="717"/>
                  </a:lnTo>
                  <a:lnTo>
                    <a:pt x="1227" y="729"/>
                  </a:lnTo>
                  <a:lnTo>
                    <a:pt x="1263" y="741"/>
                  </a:lnTo>
                  <a:lnTo>
                    <a:pt x="1287" y="753"/>
                  </a:lnTo>
                  <a:lnTo>
                    <a:pt x="1324" y="753"/>
                  </a:lnTo>
                  <a:lnTo>
                    <a:pt x="1360" y="765"/>
                  </a:lnTo>
                  <a:lnTo>
                    <a:pt x="1384" y="765"/>
                  </a:lnTo>
                  <a:lnTo>
                    <a:pt x="1420" y="777"/>
                  </a:lnTo>
                  <a:lnTo>
                    <a:pt x="1444" y="777"/>
                  </a:lnTo>
                  <a:lnTo>
                    <a:pt x="1480" y="777"/>
                  </a:lnTo>
                  <a:lnTo>
                    <a:pt x="1504" y="789"/>
                  </a:lnTo>
                  <a:lnTo>
                    <a:pt x="1540" y="789"/>
                  </a:lnTo>
                  <a:lnTo>
                    <a:pt x="1576" y="789"/>
                  </a:lnTo>
                  <a:lnTo>
                    <a:pt x="1600" y="789"/>
                  </a:lnTo>
                  <a:lnTo>
                    <a:pt x="1636" y="789"/>
                  </a:lnTo>
                  <a:lnTo>
                    <a:pt x="1661" y="789"/>
                  </a:lnTo>
                  <a:lnTo>
                    <a:pt x="1697" y="789"/>
                  </a:lnTo>
                  <a:lnTo>
                    <a:pt x="1721" y="789"/>
                  </a:lnTo>
                  <a:lnTo>
                    <a:pt x="1757" y="789"/>
                  </a:lnTo>
                  <a:lnTo>
                    <a:pt x="1793" y="789"/>
                  </a:lnTo>
                  <a:lnTo>
                    <a:pt x="1817" y="789"/>
                  </a:lnTo>
                  <a:lnTo>
                    <a:pt x="1853" y="789"/>
                  </a:lnTo>
                  <a:lnTo>
                    <a:pt x="1877" y="789"/>
                  </a:lnTo>
                  <a:lnTo>
                    <a:pt x="1913" y="789"/>
                  </a:lnTo>
                  <a:lnTo>
                    <a:pt x="1937" y="789"/>
                  </a:lnTo>
                  <a:lnTo>
                    <a:pt x="1974" y="789"/>
                  </a:lnTo>
                  <a:lnTo>
                    <a:pt x="2010" y="789"/>
                  </a:lnTo>
                  <a:lnTo>
                    <a:pt x="2034" y="789"/>
                  </a:lnTo>
                  <a:lnTo>
                    <a:pt x="2070" y="789"/>
                  </a:lnTo>
                  <a:lnTo>
                    <a:pt x="2094" y="789"/>
                  </a:lnTo>
                  <a:lnTo>
                    <a:pt x="2130" y="789"/>
                  </a:lnTo>
                  <a:lnTo>
                    <a:pt x="2154" y="789"/>
                  </a:lnTo>
                  <a:lnTo>
                    <a:pt x="2190" y="789"/>
                  </a:lnTo>
                  <a:lnTo>
                    <a:pt x="2226" y="789"/>
                  </a:lnTo>
                  <a:lnTo>
                    <a:pt x="2250" y="789"/>
                  </a:lnTo>
                  <a:lnTo>
                    <a:pt x="2286" y="789"/>
                  </a:lnTo>
                  <a:lnTo>
                    <a:pt x="2311" y="789"/>
                  </a:lnTo>
                  <a:lnTo>
                    <a:pt x="2347" y="789"/>
                  </a:lnTo>
                  <a:lnTo>
                    <a:pt x="2371" y="789"/>
                  </a:lnTo>
                  <a:lnTo>
                    <a:pt x="2407" y="789"/>
                  </a:lnTo>
                  <a:lnTo>
                    <a:pt x="2443" y="789"/>
                  </a:lnTo>
                  <a:lnTo>
                    <a:pt x="2467" y="789"/>
                  </a:lnTo>
                  <a:lnTo>
                    <a:pt x="2503" y="789"/>
                  </a:lnTo>
                  <a:lnTo>
                    <a:pt x="2527" y="789"/>
                  </a:lnTo>
                  <a:lnTo>
                    <a:pt x="2563" y="789"/>
                  </a:lnTo>
                  <a:lnTo>
                    <a:pt x="2587" y="789"/>
                  </a:lnTo>
                  <a:lnTo>
                    <a:pt x="2623" y="789"/>
                  </a:lnTo>
                  <a:lnTo>
                    <a:pt x="2660" y="789"/>
                  </a:lnTo>
                  <a:lnTo>
                    <a:pt x="2684" y="789"/>
                  </a:lnTo>
                  <a:lnTo>
                    <a:pt x="2720" y="789"/>
                  </a:lnTo>
                  <a:lnTo>
                    <a:pt x="2744" y="789"/>
                  </a:lnTo>
                  <a:lnTo>
                    <a:pt x="2780" y="789"/>
                  </a:lnTo>
                  <a:lnTo>
                    <a:pt x="2804" y="789"/>
                  </a:lnTo>
                  <a:lnTo>
                    <a:pt x="2840" y="789"/>
                  </a:lnTo>
                  <a:lnTo>
                    <a:pt x="2876" y="789"/>
                  </a:lnTo>
                  <a:lnTo>
                    <a:pt x="2900" y="789"/>
                  </a:lnTo>
                  <a:lnTo>
                    <a:pt x="2936" y="789"/>
                  </a:lnTo>
                  <a:lnTo>
                    <a:pt x="2960" y="789"/>
                  </a:lnTo>
                  <a:lnTo>
                    <a:pt x="2997" y="789"/>
                  </a:lnTo>
                  <a:lnTo>
                    <a:pt x="3021" y="789"/>
                  </a:lnTo>
                  <a:lnTo>
                    <a:pt x="3057" y="789"/>
                  </a:lnTo>
                  <a:lnTo>
                    <a:pt x="3093" y="789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18" name="Freeform 62"/>
            <p:cNvSpPr>
              <a:spLocks/>
            </p:cNvSpPr>
            <p:nvPr/>
          </p:nvSpPr>
          <p:spPr bwMode="auto">
            <a:xfrm>
              <a:off x="2294" y="1919"/>
              <a:ext cx="3093" cy="776"/>
            </a:xfrm>
            <a:custGeom>
              <a:avLst/>
              <a:gdLst/>
              <a:ahLst/>
              <a:cxnLst>
                <a:cxn ang="0">
                  <a:pos x="24" y="716"/>
                </a:cxn>
                <a:cxn ang="0">
                  <a:pos x="84" y="764"/>
                </a:cxn>
                <a:cxn ang="0">
                  <a:pos x="144" y="764"/>
                </a:cxn>
                <a:cxn ang="0">
                  <a:pos x="204" y="728"/>
                </a:cxn>
                <a:cxn ang="0">
                  <a:pos x="276" y="669"/>
                </a:cxn>
                <a:cxn ang="0">
                  <a:pos x="337" y="597"/>
                </a:cxn>
                <a:cxn ang="0">
                  <a:pos x="397" y="513"/>
                </a:cxn>
                <a:cxn ang="0">
                  <a:pos x="457" y="442"/>
                </a:cxn>
                <a:cxn ang="0">
                  <a:pos x="517" y="370"/>
                </a:cxn>
                <a:cxn ang="0">
                  <a:pos x="577" y="298"/>
                </a:cxn>
                <a:cxn ang="0">
                  <a:pos x="637" y="238"/>
                </a:cxn>
                <a:cxn ang="0">
                  <a:pos x="710" y="191"/>
                </a:cxn>
                <a:cxn ang="0">
                  <a:pos x="770" y="143"/>
                </a:cxn>
                <a:cxn ang="0">
                  <a:pos x="830" y="107"/>
                </a:cxn>
                <a:cxn ang="0">
                  <a:pos x="890" y="83"/>
                </a:cxn>
                <a:cxn ang="0">
                  <a:pos x="950" y="59"/>
                </a:cxn>
                <a:cxn ang="0">
                  <a:pos x="1011" y="35"/>
                </a:cxn>
                <a:cxn ang="0">
                  <a:pos x="1071" y="23"/>
                </a:cxn>
                <a:cxn ang="0">
                  <a:pos x="1143" y="11"/>
                </a:cxn>
                <a:cxn ang="0">
                  <a:pos x="1203" y="0"/>
                </a:cxn>
                <a:cxn ang="0">
                  <a:pos x="1263" y="0"/>
                </a:cxn>
                <a:cxn ang="0">
                  <a:pos x="1324" y="0"/>
                </a:cxn>
                <a:cxn ang="0">
                  <a:pos x="1384" y="0"/>
                </a:cxn>
                <a:cxn ang="0">
                  <a:pos x="1444" y="0"/>
                </a:cxn>
                <a:cxn ang="0">
                  <a:pos x="1504" y="0"/>
                </a:cxn>
                <a:cxn ang="0">
                  <a:pos x="1576" y="0"/>
                </a:cxn>
                <a:cxn ang="0">
                  <a:pos x="1636" y="0"/>
                </a:cxn>
                <a:cxn ang="0">
                  <a:pos x="1697" y="0"/>
                </a:cxn>
                <a:cxn ang="0">
                  <a:pos x="1757" y="0"/>
                </a:cxn>
                <a:cxn ang="0">
                  <a:pos x="1817" y="0"/>
                </a:cxn>
                <a:cxn ang="0">
                  <a:pos x="1877" y="0"/>
                </a:cxn>
                <a:cxn ang="0">
                  <a:pos x="1937" y="0"/>
                </a:cxn>
                <a:cxn ang="0">
                  <a:pos x="2010" y="0"/>
                </a:cxn>
                <a:cxn ang="0">
                  <a:pos x="2070" y="0"/>
                </a:cxn>
                <a:cxn ang="0">
                  <a:pos x="2130" y="0"/>
                </a:cxn>
                <a:cxn ang="0">
                  <a:pos x="2190" y="0"/>
                </a:cxn>
                <a:cxn ang="0">
                  <a:pos x="2250" y="0"/>
                </a:cxn>
                <a:cxn ang="0">
                  <a:pos x="2311" y="0"/>
                </a:cxn>
                <a:cxn ang="0">
                  <a:pos x="2371" y="0"/>
                </a:cxn>
                <a:cxn ang="0">
                  <a:pos x="2443" y="0"/>
                </a:cxn>
                <a:cxn ang="0">
                  <a:pos x="2503" y="0"/>
                </a:cxn>
                <a:cxn ang="0">
                  <a:pos x="2563" y="0"/>
                </a:cxn>
                <a:cxn ang="0">
                  <a:pos x="2623" y="0"/>
                </a:cxn>
                <a:cxn ang="0">
                  <a:pos x="2684" y="0"/>
                </a:cxn>
                <a:cxn ang="0">
                  <a:pos x="2744" y="0"/>
                </a:cxn>
                <a:cxn ang="0">
                  <a:pos x="2804" y="0"/>
                </a:cxn>
                <a:cxn ang="0">
                  <a:pos x="2876" y="0"/>
                </a:cxn>
                <a:cxn ang="0">
                  <a:pos x="2936" y="0"/>
                </a:cxn>
                <a:cxn ang="0">
                  <a:pos x="2997" y="0"/>
                </a:cxn>
                <a:cxn ang="0">
                  <a:pos x="3057" y="0"/>
                </a:cxn>
              </a:cxnLst>
              <a:rect l="0" t="0" r="r" b="b"/>
              <a:pathLst>
                <a:path w="3093" h="776">
                  <a:moveTo>
                    <a:pt x="0" y="669"/>
                  </a:moveTo>
                  <a:lnTo>
                    <a:pt x="24" y="716"/>
                  </a:lnTo>
                  <a:lnTo>
                    <a:pt x="60" y="752"/>
                  </a:lnTo>
                  <a:lnTo>
                    <a:pt x="84" y="764"/>
                  </a:lnTo>
                  <a:lnTo>
                    <a:pt x="120" y="776"/>
                  </a:lnTo>
                  <a:lnTo>
                    <a:pt x="144" y="764"/>
                  </a:lnTo>
                  <a:lnTo>
                    <a:pt x="180" y="752"/>
                  </a:lnTo>
                  <a:lnTo>
                    <a:pt x="204" y="728"/>
                  </a:lnTo>
                  <a:lnTo>
                    <a:pt x="240" y="704"/>
                  </a:lnTo>
                  <a:lnTo>
                    <a:pt x="276" y="669"/>
                  </a:lnTo>
                  <a:lnTo>
                    <a:pt x="300" y="633"/>
                  </a:lnTo>
                  <a:lnTo>
                    <a:pt x="337" y="597"/>
                  </a:lnTo>
                  <a:lnTo>
                    <a:pt x="361" y="549"/>
                  </a:lnTo>
                  <a:lnTo>
                    <a:pt x="397" y="513"/>
                  </a:lnTo>
                  <a:lnTo>
                    <a:pt x="421" y="477"/>
                  </a:lnTo>
                  <a:lnTo>
                    <a:pt x="457" y="442"/>
                  </a:lnTo>
                  <a:lnTo>
                    <a:pt x="493" y="406"/>
                  </a:lnTo>
                  <a:lnTo>
                    <a:pt x="517" y="370"/>
                  </a:lnTo>
                  <a:lnTo>
                    <a:pt x="553" y="334"/>
                  </a:lnTo>
                  <a:lnTo>
                    <a:pt x="577" y="298"/>
                  </a:lnTo>
                  <a:lnTo>
                    <a:pt x="613" y="262"/>
                  </a:lnTo>
                  <a:lnTo>
                    <a:pt x="637" y="238"/>
                  </a:lnTo>
                  <a:lnTo>
                    <a:pt x="674" y="215"/>
                  </a:lnTo>
                  <a:lnTo>
                    <a:pt x="710" y="191"/>
                  </a:lnTo>
                  <a:lnTo>
                    <a:pt x="734" y="167"/>
                  </a:lnTo>
                  <a:lnTo>
                    <a:pt x="770" y="143"/>
                  </a:lnTo>
                  <a:lnTo>
                    <a:pt x="794" y="131"/>
                  </a:lnTo>
                  <a:lnTo>
                    <a:pt x="830" y="107"/>
                  </a:lnTo>
                  <a:lnTo>
                    <a:pt x="854" y="95"/>
                  </a:lnTo>
                  <a:lnTo>
                    <a:pt x="890" y="83"/>
                  </a:lnTo>
                  <a:lnTo>
                    <a:pt x="926" y="71"/>
                  </a:lnTo>
                  <a:lnTo>
                    <a:pt x="950" y="59"/>
                  </a:lnTo>
                  <a:lnTo>
                    <a:pt x="987" y="47"/>
                  </a:lnTo>
                  <a:lnTo>
                    <a:pt x="1011" y="35"/>
                  </a:lnTo>
                  <a:lnTo>
                    <a:pt x="1047" y="35"/>
                  </a:lnTo>
                  <a:lnTo>
                    <a:pt x="1071" y="23"/>
                  </a:lnTo>
                  <a:lnTo>
                    <a:pt x="1107" y="23"/>
                  </a:lnTo>
                  <a:lnTo>
                    <a:pt x="1143" y="11"/>
                  </a:lnTo>
                  <a:lnTo>
                    <a:pt x="1167" y="11"/>
                  </a:lnTo>
                  <a:lnTo>
                    <a:pt x="1203" y="0"/>
                  </a:lnTo>
                  <a:lnTo>
                    <a:pt x="1227" y="0"/>
                  </a:lnTo>
                  <a:lnTo>
                    <a:pt x="1263" y="0"/>
                  </a:lnTo>
                  <a:lnTo>
                    <a:pt x="1287" y="0"/>
                  </a:lnTo>
                  <a:lnTo>
                    <a:pt x="1324" y="0"/>
                  </a:lnTo>
                  <a:lnTo>
                    <a:pt x="1360" y="0"/>
                  </a:lnTo>
                  <a:lnTo>
                    <a:pt x="1384" y="0"/>
                  </a:lnTo>
                  <a:lnTo>
                    <a:pt x="1420" y="0"/>
                  </a:lnTo>
                  <a:lnTo>
                    <a:pt x="1444" y="0"/>
                  </a:lnTo>
                  <a:lnTo>
                    <a:pt x="1480" y="0"/>
                  </a:lnTo>
                  <a:lnTo>
                    <a:pt x="1504" y="0"/>
                  </a:lnTo>
                  <a:lnTo>
                    <a:pt x="1540" y="0"/>
                  </a:lnTo>
                  <a:lnTo>
                    <a:pt x="1576" y="0"/>
                  </a:lnTo>
                  <a:lnTo>
                    <a:pt x="1600" y="0"/>
                  </a:lnTo>
                  <a:lnTo>
                    <a:pt x="1636" y="0"/>
                  </a:lnTo>
                  <a:lnTo>
                    <a:pt x="1661" y="0"/>
                  </a:lnTo>
                  <a:lnTo>
                    <a:pt x="1697" y="0"/>
                  </a:lnTo>
                  <a:lnTo>
                    <a:pt x="1721" y="0"/>
                  </a:lnTo>
                  <a:lnTo>
                    <a:pt x="1757" y="0"/>
                  </a:lnTo>
                  <a:lnTo>
                    <a:pt x="1793" y="0"/>
                  </a:lnTo>
                  <a:lnTo>
                    <a:pt x="1817" y="0"/>
                  </a:lnTo>
                  <a:lnTo>
                    <a:pt x="1853" y="0"/>
                  </a:lnTo>
                  <a:lnTo>
                    <a:pt x="1877" y="0"/>
                  </a:lnTo>
                  <a:lnTo>
                    <a:pt x="1913" y="0"/>
                  </a:lnTo>
                  <a:lnTo>
                    <a:pt x="1937" y="0"/>
                  </a:lnTo>
                  <a:lnTo>
                    <a:pt x="1974" y="0"/>
                  </a:lnTo>
                  <a:lnTo>
                    <a:pt x="2010" y="0"/>
                  </a:lnTo>
                  <a:lnTo>
                    <a:pt x="2034" y="0"/>
                  </a:lnTo>
                  <a:lnTo>
                    <a:pt x="2070" y="0"/>
                  </a:lnTo>
                  <a:lnTo>
                    <a:pt x="2094" y="0"/>
                  </a:lnTo>
                  <a:lnTo>
                    <a:pt x="2130" y="0"/>
                  </a:lnTo>
                  <a:lnTo>
                    <a:pt x="2154" y="0"/>
                  </a:lnTo>
                  <a:lnTo>
                    <a:pt x="2190" y="0"/>
                  </a:lnTo>
                  <a:lnTo>
                    <a:pt x="2226" y="0"/>
                  </a:lnTo>
                  <a:lnTo>
                    <a:pt x="2250" y="0"/>
                  </a:lnTo>
                  <a:lnTo>
                    <a:pt x="2286" y="0"/>
                  </a:lnTo>
                  <a:lnTo>
                    <a:pt x="2311" y="0"/>
                  </a:lnTo>
                  <a:lnTo>
                    <a:pt x="2347" y="0"/>
                  </a:lnTo>
                  <a:lnTo>
                    <a:pt x="2371" y="0"/>
                  </a:lnTo>
                  <a:lnTo>
                    <a:pt x="2407" y="0"/>
                  </a:lnTo>
                  <a:lnTo>
                    <a:pt x="2443" y="0"/>
                  </a:lnTo>
                  <a:lnTo>
                    <a:pt x="2467" y="0"/>
                  </a:lnTo>
                  <a:lnTo>
                    <a:pt x="2503" y="0"/>
                  </a:lnTo>
                  <a:lnTo>
                    <a:pt x="2527" y="0"/>
                  </a:lnTo>
                  <a:lnTo>
                    <a:pt x="2563" y="0"/>
                  </a:lnTo>
                  <a:lnTo>
                    <a:pt x="2587" y="0"/>
                  </a:lnTo>
                  <a:lnTo>
                    <a:pt x="2623" y="0"/>
                  </a:lnTo>
                  <a:lnTo>
                    <a:pt x="2660" y="0"/>
                  </a:lnTo>
                  <a:lnTo>
                    <a:pt x="2684" y="0"/>
                  </a:lnTo>
                  <a:lnTo>
                    <a:pt x="2720" y="0"/>
                  </a:lnTo>
                  <a:lnTo>
                    <a:pt x="2744" y="0"/>
                  </a:lnTo>
                  <a:lnTo>
                    <a:pt x="2780" y="0"/>
                  </a:lnTo>
                  <a:lnTo>
                    <a:pt x="2804" y="0"/>
                  </a:lnTo>
                  <a:lnTo>
                    <a:pt x="2840" y="0"/>
                  </a:lnTo>
                  <a:lnTo>
                    <a:pt x="2876" y="0"/>
                  </a:lnTo>
                  <a:lnTo>
                    <a:pt x="2900" y="0"/>
                  </a:lnTo>
                  <a:lnTo>
                    <a:pt x="2936" y="0"/>
                  </a:lnTo>
                  <a:lnTo>
                    <a:pt x="2960" y="0"/>
                  </a:lnTo>
                  <a:lnTo>
                    <a:pt x="2997" y="0"/>
                  </a:lnTo>
                  <a:lnTo>
                    <a:pt x="3021" y="0"/>
                  </a:lnTo>
                  <a:lnTo>
                    <a:pt x="3057" y="0"/>
                  </a:lnTo>
                  <a:lnTo>
                    <a:pt x="3093" y="0"/>
                  </a:lnTo>
                </a:path>
              </a:pathLst>
            </a:custGeom>
            <a:noFill/>
            <a:ln w="0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19" name="Rectangle 63"/>
            <p:cNvSpPr>
              <a:spLocks noChangeArrowheads="1"/>
            </p:cNvSpPr>
            <p:nvPr/>
          </p:nvSpPr>
          <p:spPr bwMode="auto">
            <a:xfrm>
              <a:off x="3690" y="4129"/>
              <a:ext cx="32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Time</a:t>
              </a:r>
              <a:endParaRPr lang="en-US"/>
            </a:p>
          </p:txBody>
        </p:sp>
        <p:sp>
          <p:nvSpPr>
            <p:cNvPr id="70720" name="Rectangle 64"/>
            <p:cNvSpPr>
              <a:spLocks noChangeArrowheads="1"/>
            </p:cNvSpPr>
            <p:nvPr/>
          </p:nvSpPr>
          <p:spPr bwMode="auto">
            <a:xfrm>
              <a:off x="3172" y="1357"/>
              <a:ext cx="159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Helvetica" pitchFamily="34" charset="0"/>
                </a:rPr>
                <a:t>NP distribution, </a:t>
              </a:r>
              <a:r>
                <a:rPr lang="en-US" dirty="0" smtClean="0">
                  <a:solidFill>
                    <a:srgbClr val="000000"/>
                  </a:solidFill>
                  <a:latin typeface="Helvetica" pitchFamily="34" charset="0"/>
                </a:rPr>
                <a:t>CV = 0.1</a:t>
              </a:r>
              <a:endParaRPr lang="en-US" dirty="0"/>
            </a:p>
          </p:txBody>
        </p:sp>
        <p:sp>
          <p:nvSpPr>
            <p:cNvPr id="70721" name="Rectangle 65"/>
            <p:cNvSpPr>
              <a:spLocks noChangeArrowheads="1"/>
            </p:cNvSpPr>
            <p:nvPr/>
          </p:nvSpPr>
          <p:spPr bwMode="auto">
            <a:xfrm>
              <a:off x="2269" y="3842"/>
              <a:ext cx="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endParaRPr lang="en-US"/>
            </a:p>
          </p:txBody>
        </p:sp>
        <p:sp>
          <p:nvSpPr>
            <p:cNvPr id="70722" name="Rectangle 66"/>
            <p:cNvSpPr>
              <a:spLocks noChangeArrowheads="1"/>
            </p:cNvSpPr>
            <p:nvPr/>
          </p:nvSpPr>
          <p:spPr bwMode="auto">
            <a:xfrm>
              <a:off x="5375" y="1512"/>
              <a:ext cx="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endParaRPr lang="en-US"/>
            </a:p>
          </p:txBody>
        </p:sp>
        <p:sp>
          <p:nvSpPr>
            <p:cNvPr id="70723" name="Rectangle 67"/>
            <p:cNvSpPr>
              <a:spLocks noChangeArrowheads="1"/>
            </p:cNvSpPr>
            <p:nvPr/>
          </p:nvSpPr>
          <p:spPr bwMode="auto">
            <a:xfrm>
              <a:off x="2679" y="2731"/>
              <a:ext cx="939" cy="4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24" name="Rectangle 68"/>
            <p:cNvSpPr>
              <a:spLocks noChangeArrowheads="1"/>
            </p:cNvSpPr>
            <p:nvPr/>
          </p:nvSpPr>
          <p:spPr bwMode="auto">
            <a:xfrm>
              <a:off x="2679" y="2731"/>
              <a:ext cx="939" cy="454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25" name="Line 69"/>
            <p:cNvSpPr>
              <a:spLocks noChangeShapeType="1"/>
            </p:cNvSpPr>
            <p:nvPr/>
          </p:nvSpPr>
          <p:spPr bwMode="auto">
            <a:xfrm>
              <a:off x="2679" y="2731"/>
              <a:ext cx="9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26" name="Freeform 70"/>
            <p:cNvSpPr>
              <a:spLocks/>
            </p:cNvSpPr>
            <p:nvPr/>
          </p:nvSpPr>
          <p:spPr bwMode="auto">
            <a:xfrm>
              <a:off x="2679" y="2731"/>
              <a:ext cx="939" cy="454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78" y="38"/>
                </a:cxn>
                <a:cxn ang="0">
                  <a:pos x="78" y="0"/>
                </a:cxn>
              </a:cxnLst>
              <a:rect l="0" t="0" r="r" b="b"/>
              <a:pathLst>
                <a:path w="78" h="38">
                  <a:moveTo>
                    <a:pt x="0" y="38"/>
                  </a:moveTo>
                  <a:lnTo>
                    <a:pt x="78" y="38"/>
                  </a:lnTo>
                  <a:lnTo>
                    <a:pt x="7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27" name="Line 71"/>
            <p:cNvSpPr>
              <a:spLocks noChangeShapeType="1"/>
            </p:cNvSpPr>
            <p:nvPr/>
          </p:nvSpPr>
          <p:spPr bwMode="auto">
            <a:xfrm flipV="1">
              <a:off x="2679" y="2731"/>
              <a:ext cx="1" cy="45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28" name="Line 72"/>
            <p:cNvSpPr>
              <a:spLocks noChangeShapeType="1"/>
            </p:cNvSpPr>
            <p:nvPr/>
          </p:nvSpPr>
          <p:spPr bwMode="auto">
            <a:xfrm>
              <a:off x="2679" y="3185"/>
              <a:ext cx="93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29" name="Freeform 73"/>
            <p:cNvSpPr>
              <a:spLocks/>
            </p:cNvSpPr>
            <p:nvPr/>
          </p:nvSpPr>
          <p:spPr bwMode="auto">
            <a:xfrm>
              <a:off x="2679" y="2731"/>
              <a:ext cx="939" cy="454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r" b="b"/>
              <a:pathLst>
                <a:path w="78" h="38">
                  <a:moveTo>
                    <a:pt x="0" y="38"/>
                  </a:moveTo>
                  <a:lnTo>
                    <a:pt x="0" y="0"/>
                  </a:lnTo>
                  <a:lnTo>
                    <a:pt x="7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30" name="Freeform 74"/>
            <p:cNvSpPr>
              <a:spLocks/>
            </p:cNvSpPr>
            <p:nvPr/>
          </p:nvSpPr>
          <p:spPr bwMode="auto">
            <a:xfrm>
              <a:off x="2679" y="2731"/>
              <a:ext cx="939" cy="454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78" y="38"/>
                </a:cxn>
                <a:cxn ang="0">
                  <a:pos x="78" y="0"/>
                </a:cxn>
              </a:cxnLst>
              <a:rect l="0" t="0" r="r" b="b"/>
              <a:pathLst>
                <a:path w="78" h="38">
                  <a:moveTo>
                    <a:pt x="0" y="38"/>
                  </a:moveTo>
                  <a:lnTo>
                    <a:pt x="78" y="38"/>
                  </a:lnTo>
                  <a:lnTo>
                    <a:pt x="7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31" name="Line 75"/>
            <p:cNvSpPr>
              <a:spLocks noChangeShapeType="1"/>
            </p:cNvSpPr>
            <p:nvPr/>
          </p:nvSpPr>
          <p:spPr bwMode="auto">
            <a:xfrm flipV="1">
              <a:off x="2679" y="2731"/>
              <a:ext cx="1" cy="45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32" name="Rectangle 76"/>
            <p:cNvSpPr>
              <a:spLocks noChangeArrowheads="1"/>
            </p:cNvSpPr>
            <p:nvPr/>
          </p:nvSpPr>
          <p:spPr bwMode="auto">
            <a:xfrm>
              <a:off x="3317" y="2779"/>
              <a:ext cx="28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PDF</a:t>
              </a:r>
              <a:endParaRPr lang="en-US"/>
            </a:p>
          </p:txBody>
        </p:sp>
        <p:sp>
          <p:nvSpPr>
            <p:cNvPr id="70733" name="Line 77"/>
            <p:cNvSpPr>
              <a:spLocks noChangeShapeType="1"/>
            </p:cNvSpPr>
            <p:nvPr/>
          </p:nvSpPr>
          <p:spPr bwMode="auto">
            <a:xfrm>
              <a:off x="2775" y="2850"/>
              <a:ext cx="481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34" name="Rectangle 78"/>
            <p:cNvSpPr>
              <a:spLocks noChangeArrowheads="1"/>
            </p:cNvSpPr>
            <p:nvPr/>
          </p:nvSpPr>
          <p:spPr bwMode="auto">
            <a:xfrm>
              <a:off x="3317" y="2982"/>
              <a:ext cx="29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CDF</a:t>
              </a:r>
              <a:endParaRPr lang="en-US"/>
            </a:p>
          </p:txBody>
        </p:sp>
        <p:sp>
          <p:nvSpPr>
            <p:cNvPr id="70735" name="Line 79"/>
            <p:cNvSpPr>
              <a:spLocks noChangeShapeType="1"/>
            </p:cNvSpPr>
            <p:nvPr/>
          </p:nvSpPr>
          <p:spPr bwMode="auto">
            <a:xfrm>
              <a:off x="2775" y="3054"/>
              <a:ext cx="481" cy="1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</a:t>
            </a:r>
            <a:r>
              <a:rPr lang="en-US" baseline="-25000" smtClean="0"/>
              <a:t>2</a:t>
            </a:r>
            <a:r>
              <a:rPr lang="en-US" smtClean="0"/>
              <a:t>* distribution</a:t>
            </a:r>
          </a:p>
        </p:txBody>
      </p:sp>
      <p:grpSp>
        <p:nvGrpSpPr>
          <p:cNvPr id="147460" name="Group 4"/>
          <p:cNvGrpSpPr>
            <a:grpSpLocks/>
          </p:cNvGrpSpPr>
          <p:nvPr/>
        </p:nvGrpSpPr>
        <p:grpSpPr bwMode="auto">
          <a:xfrm>
            <a:off x="2286000" y="1371600"/>
            <a:ext cx="3733800" cy="3733800"/>
            <a:chOff x="1440" y="864"/>
            <a:chExt cx="2352" cy="2352"/>
          </a:xfrm>
        </p:grpSpPr>
        <p:sp>
          <p:nvSpPr>
            <p:cNvPr id="26" name="Oval 9"/>
            <p:cNvSpPr>
              <a:spLocks noChangeArrowheads="1"/>
            </p:cNvSpPr>
            <p:nvPr/>
          </p:nvSpPr>
          <p:spPr bwMode="auto">
            <a:xfrm>
              <a:off x="2304" y="864"/>
              <a:ext cx="816" cy="81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prstDash val="dash"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800" b="1" dirty="0">
                  <a:solidFill>
                    <a:schemeClr val="accent1">
                      <a:lumMod val="75000"/>
                    </a:schemeClr>
                  </a:solidFill>
                  <a:latin typeface="Arial Rounded MT Bold" pitchFamily="34" charset="0"/>
                  <a:cs typeface="Times New Roman"/>
                </a:rPr>
                <a:t>∞</a:t>
              </a:r>
              <a:endParaRPr lang="en-US" sz="4800" b="1" dirty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  <a:cs typeface="Arial" pitchFamily="34" charset="0"/>
              </a:endParaRPr>
            </a:p>
          </p:txBody>
        </p:sp>
        <p:sp>
          <p:nvSpPr>
            <p:cNvPr id="25" name="Oval 9"/>
            <p:cNvSpPr>
              <a:spLocks noChangeArrowheads="1"/>
            </p:cNvSpPr>
            <p:nvPr/>
          </p:nvSpPr>
          <p:spPr bwMode="auto">
            <a:xfrm>
              <a:off x="2304" y="2400"/>
              <a:ext cx="816" cy="816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cs typeface="Arial" pitchFamily="34" charset="0"/>
                </a:rPr>
                <a:t>Orbit 1</a:t>
              </a:r>
              <a:endParaRPr lang="en-US" sz="2000" b="1" dirty="0">
                <a:cs typeface="Arial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5400000" flipH="1" flipV="1">
              <a:off x="1584" y="1392"/>
              <a:ext cx="672" cy="57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16200000" flipH="1">
              <a:off x="1632" y="2016"/>
              <a:ext cx="624" cy="62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16200000" flipH="1">
              <a:off x="3216" y="1296"/>
              <a:ext cx="576" cy="57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 flipH="1" flipV="1">
              <a:off x="3168" y="2016"/>
              <a:ext cx="624" cy="62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632" y="1440"/>
              <a:ext cx="234" cy="2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p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40" y="2304"/>
              <a:ext cx="407" cy="2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1-p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 descr="retryrate 1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1000" y="152400"/>
            <a:ext cx="8534400" cy="6400800"/>
          </a:xfrm>
          <a:noFill/>
        </p:spPr>
      </p:pic>
      <p:sp>
        <p:nvSpPr>
          <p:cNvPr id="5124" name="Text Box 10"/>
          <p:cNvSpPr txBox="1">
            <a:spLocks noChangeArrowheads="1"/>
          </p:cNvSpPr>
          <p:nvPr/>
        </p:nvSpPr>
        <p:spPr bwMode="auto">
          <a:xfrm>
            <a:off x="3810000" y="51054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Number in Orbit</a:t>
            </a:r>
          </a:p>
        </p:txBody>
      </p:sp>
      <p:sp>
        <p:nvSpPr>
          <p:cNvPr id="5125" name="Text Box 11"/>
          <p:cNvSpPr txBox="1">
            <a:spLocks noChangeArrowheads="1"/>
          </p:cNvSpPr>
          <p:nvPr/>
        </p:nvSpPr>
        <p:spPr bwMode="auto">
          <a:xfrm>
            <a:off x="5562600" y="39624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FF00"/>
                </a:solidFill>
              </a:rPr>
              <a:t>Number in Service</a:t>
            </a:r>
          </a:p>
        </p:txBody>
      </p:sp>
      <p:sp>
        <p:nvSpPr>
          <p:cNvPr id="5126" name="Text Box 12"/>
          <p:cNvSpPr txBox="1">
            <a:spLocks noChangeArrowheads="1"/>
          </p:cNvSpPr>
          <p:nvPr/>
        </p:nvSpPr>
        <p:spPr bwMode="auto">
          <a:xfrm>
            <a:off x="3352800" y="11430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Total Number in System</a:t>
            </a:r>
          </a:p>
        </p:txBody>
      </p:sp>
      <p:sp>
        <p:nvSpPr>
          <p:cNvPr id="5127" name="Text Box 13"/>
          <p:cNvSpPr txBox="1">
            <a:spLocks noChangeArrowheads="1"/>
          </p:cNvSpPr>
          <p:nvPr/>
        </p:nvSpPr>
        <p:spPr bwMode="auto">
          <a:xfrm>
            <a:off x="4572000" y="609600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Time</a:t>
            </a:r>
          </a:p>
        </p:txBody>
      </p:sp>
      <p:sp>
        <p:nvSpPr>
          <p:cNvPr id="5128" name="Text Box 14"/>
          <p:cNvSpPr txBox="1">
            <a:spLocks noChangeArrowheads="1"/>
          </p:cNvSpPr>
          <p:nvPr/>
        </p:nvSpPr>
        <p:spPr bwMode="auto">
          <a:xfrm>
            <a:off x="0" y="2438400"/>
            <a:ext cx="121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Number of Jobs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667000" y="228600"/>
            <a:ext cx="419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Retrial rate = 1 per hour = service rate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</a:t>
            </a:r>
            <a:r>
              <a:rPr lang="en-US" baseline="-25000" smtClean="0"/>
              <a:t>2</a:t>
            </a:r>
            <a:r>
              <a:rPr lang="en-US" smtClean="0"/>
              <a:t>* distribution</a:t>
            </a:r>
          </a:p>
        </p:txBody>
      </p:sp>
      <p:grpSp>
        <p:nvGrpSpPr>
          <p:cNvPr id="148484" name="Group 4"/>
          <p:cNvGrpSpPr>
            <a:grpSpLocks/>
          </p:cNvGrpSpPr>
          <p:nvPr/>
        </p:nvGrpSpPr>
        <p:grpSpPr bwMode="auto">
          <a:xfrm>
            <a:off x="2286000" y="1981200"/>
            <a:ext cx="3733800" cy="3124200"/>
            <a:chOff x="1440" y="1248"/>
            <a:chExt cx="2352" cy="1968"/>
          </a:xfrm>
        </p:grpSpPr>
        <p:sp>
          <p:nvSpPr>
            <p:cNvPr id="31" name="Oval 9"/>
            <p:cNvSpPr>
              <a:spLocks noChangeArrowheads="1"/>
            </p:cNvSpPr>
            <p:nvPr/>
          </p:nvSpPr>
          <p:spPr bwMode="auto">
            <a:xfrm>
              <a:off x="2304" y="2400"/>
              <a:ext cx="816" cy="816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cs typeface="Arial" pitchFamily="34" charset="0"/>
                </a:rPr>
                <a:t>Orbit 1</a:t>
              </a:r>
              <a:endParaRPr lang="en-US" sz="2000" b="1" dirty="0">
                <a:cs typeface="Arial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5400000" flipH="1" flipV="1">
              <a:off x="1584" y="1296"/>
              <a:ext cx="768" cy="67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16200000" flipH="1">
              <a:off x="1632" y="2016"/>
              <a:ext cx="624" cy="62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16200000" flipH="1">
              <a:off x="3168" y="1248"/>
              <a:ext cx="624" cy="62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 flipH="1" flipV="1">
              <a:off x="3168" y="2016"/>
              <a:ext cx="624" cy="62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>
              <a:off x="2304" y="1248"/>
              <a:ext cx="864" cy="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632" y="1440"/>
              <a:ext cx="234" cy="2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p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40" y="2304"/>
              <a:ext cx="407" cy="2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1-p</a:t>
              </a:r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</a:t>
            </a:r>
            <a:r>
              <a:rPr lang="en-US" baseline="-25000" smtClean="0"/>
              <a:t>2</a:t>
            </a:r>
            <a:r>
              <a:rPr lang="en-US" smtClean="0"/>
              <a:t>* distribution, SCV &lt; 1</a:t>
            </a:r>
          </a:p>
        </p:txBody>
      </p:sp>
      <p:sp>
        <p:nvSpPr>
          <p:cNvPr id="31" name="Oval 9"/>
          <p:cNvSpPr>
            <a:spLocks noChangeArrowheads="1"/>
          </p:cNvSpPr>
          <p:nvPr/>
        </p:nvSpPr>
        <p:spPr bwMode="auto">
          <a:xfrm>
            <a:off x="3657600" y="3810000"/>
            <a:ext cx="1295400" cy="1295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cs typeface="Arial" pitchFamily="34" charset="0"/>
              </a:rPr>
              <a:t>Orbit 1</a:t>
            </a:r>
            <a:endParaRPr lang="en-US" sz="2000" b="1" dirty="0">
              <a:cs typeface="Arial" pitchFamily="34" charset="0"/>
            </a:endParaRPr>
          </a:p>
        </p:txBody>
      </p: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 rot="5400000" flipH="1" flipV="1">
            <a:off x="2514600" y="2057400"/>
            <a:ext cx="1219200" cy="106680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6" name="Straight Arrow Connector 15"/>
          <p:cNvCxnSpPr/>
          <p:nvPr/>
        </p:nvCxnSpPr>
        <p:spPr>
          <a:xfrm rot="16200000" flipH="1">
            <a:off x="2590800" y="3200400"/>
            <a:ext cx="990600" cy="99060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 noChangeShapeType="1"/>
          </p:cNvCxnSpPr>
          <p:nvPr/>
        </p:nvCxnSpPr>
        <p:spPr bwMode="auto">
          <a:xfrm rot="16200000" flipH="1">
            <a:off x="5029200" y="1981200"/>
            <a:ext cx="990600" cy="99060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triangle" w="lg" len="med"/>
          </a:ln>
        </p:spPr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5029200" y="3200400"/>
            <a:ext cx="990600" cy="99060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 noChangeShapeType="1"/>
          </p:cNvCxnSpPr>
          <p:nvPr/>
        </p:nvCxnSpPr>
        <p:spPr bwMode="auto">
          <a:xfrm rot="10800000">
            <a:off x="3657600" y="1981200"/>
            <a:ext cx="1371600" cy="1588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29" name="TextBox 28"/>
          <p:cNvSpPr txBox="1"/>
          <p:nvPr/>
        </p:nvSpPr>
        <p:spPr>
          <a:xfrm>
            <a:off x="2590800" y="2286000"/>
            <a:ext cx="369888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cs typeface="Arial" charset="0"/>
              </a:rPr>
              <a:t>p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286000" y="3657600"/>
            <a:ext cx="64135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1-p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</a:t>
            </a:r>
            <a:r>
              <a:rPr lang="en-US" baseline="-25000" smtClean="0"/>
              <a:t>2</a:t>
            </a:r>
            <a:r>
              <a:rPr lang="en-US" smtClean="0"/>
              <a:t>* distribution</a:t>
            </a:r>
          </a:p>
        </p:txBody>
      </p:sp>
      <p:grpSp>
        <p:nvGrpSpPr>
          <p:cNvPr id="72711" name="Group 7"/>
          <p:cNvGrpSpPr>
            <a:grpSpLocks noChangeAspect="1"/>
          </p:cNvGrpSpPr>
          <p:nvPr/>
        </p:nvGrpSpPr>
        <p:grpSpPr bwMode="auto">
          <a:xfrm>
            <a:off x="1371600" y="1371600"/>
            <a:ext cx="7086600" cy="5270500"/>
            <a:chOff x="2208" y="1665"/>
            <a:chExt cx="3434" cy="2554"/>
          </a:xfrm>
        </p:grpSpPr>
        <p:sp>
          <p:nvSpPr>
            <p:cNvPr id="72710" name="AutoShape 6"/>
            <p:cNvSpPr>
              <a:spLocks noChangeAspect="1" noChangeArrowheads="1" noTextEdit="1"/>
            </p:cNvSpPr>
            <p:nvPr/>
          </p:nvSpPr>
          <p:spPr bwMode="auto">
            <a:xfrm>
              <a:off x="2208" y="1665"/>
              <a:ext cx="3434" cy="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12" name="Rectangle 8"/>
            <p:cNvSpPr>
              <a:spLocks noChangeArrowheads="1"/>
            </p:cNvSpPr>
            <p:nvPr/>
          </p:nvSpPr>
          <p:spPr bwMode="auto">
            <a:xfrm>
              <a:off x="2654" y="1861"/>
              <a:ext cx="2666" cy="200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13" name="Rectangle 9"/>
            <p:cNvSpPr>
              <a:spLocks noChangeArrowheads="1"/>
            </p:cNvSpPr>
            <p:nvPr/>
          </p:nvSpPr>
          <p:spPr bwMode="auto">
            <a:xfrm>
              <a:off x="2654" y="1861"/>
              <a:ext cx="2666" cy="200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14" name="Line 10"/>
            <p:cNvSpPr>
              <a:spLocks noChangeShapeType="1"/>
            </p:cNvSpPr>
            <p:nvPr/>
          </p:nvSpPr>
          <p:spPr bwMode="auto">
            <a:xfrm>
              <a:off x="2654" y="1861"/>
              <a:ext cx="266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15" name="Freeform 11"/>
            <p:cNvSpPr>
              <a:spLocks/>
            </p:cNvSpPr>
            <p:nvPr/>
          </p:nvSpPr>
          <p:spPr bwMode="auto">
            <a:xfrm>
              <a:off x="2654" y="1861"/>
              <a:ext cx="2666" cy="2008"/>
            </a:xfrm>
            <a:custGeom>
              <a:avLst/>
              <a:gdLst/>
              <a:ahLst/>
              <a:cxnLst>
                <a:cxn ang="0">
                  <a:pos x="0" y="195"/>
                </a:cxn>
                <a:cxn ang="0">
                  <a:pos x="257" y="195"/>
                </a:cxn>
                <a:cxn ang="0">
                  <a:pos x="257" y="0"/>
                </a:cxn>
              </a:cxnLst>
              <a:rect l="0" t="0" r="r" b="b"/>
              <a:pathLst>
                <a:path w="257" h="195">
                  <a:moveTo>
                    <a:pt x="0" y="195"/>
                  </a:moveTo>
                  <a:lnTo>
                    <a:pt x="257" y="195"/>
                  </a:lnTo>
                  <a:lnTo>
                    <a:pt x="25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16" name="Line 12"/>
            <p:cNvSpPr>
              <a:spLocks noChangeShapeType="1"/>
            </p:cNvSpPr>
            <p:nvPr/>
          </p:nvSpPr>
          <p:spPr bwMode="auto">
            <a:xfrm flipV="1">
              <a:off x="2654" y="1861"/>
              <a:ext cx="1" cy="20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17" name="Line 13"/>
            <p:cNvSpPr>
              <a:spLocks noChangeShapeType="1"/>
            </p:cNvSpPr>
            <p:nvPr/>
          </p:nvSpPr>
          <p:spPr bwMode="auto">
            <a:xfrm>
              <a:off x="2654" y="3869"/>
              <a:ext cx="266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18" name="Line 14"/>
            <p:cNvSpPr>
              <a:spLocks noChangeShapeType="1"/>
            </p:cNvSpPr>
            <p:nvPr/>
          </p:nvSpPr>
          <p:spPr bwMode="auto">
            <a:xfrm flipV="1">
              <a:off x="2654" y="1861"/>
              <a:ext cx="1" cy="20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19" name="Line 15"/>
            <p:cNvSpPr>
              <a:spLocks noChangeShapeType="1"/>
            </p:cNvSpPr>
            <p:nvPr/>
          </p:nvSpPr>
          <p:spPr bwMode="auto">
            <a:xfrm flipV="1">
              <a:off x="2654" y="3838"/>
              <a:ext cx="1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20" name="Line 16"/>
            <p:cNvSpPr>
              <a:spLocks noChangeShapeType="1"/>
            </p:cNvSpPr>
            <p:nvPr/>
          </p:nvSpPr>
          <p:spPr bwMode="auto">
            <a:xfrm>
              <a:off x="2654" y="1871"/>
              <a:ext cx="1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21" name="Rectangle 17"/>
            <p:cNvSpPr>
              <a:spLocks noChangeArrowheads="1"/>
            </p:cNvSpPr>
            <p:nvPr/>
          </p:nvSpPr>
          <p:spPr bwMode="auto">
            <a:xfrm>
              <a:off x="2623" y="3900"/>
              <a:ext cx="68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 sz="2000"/>
            </a:p>
          </p:txBody>
        </p:sp>
        <p:sp>
          <p:nvSpPr>
            <p:cNvPr id="72722" name="Line 18"/>
            <p:cNvSpPr>
              <a:spLocks noChangeShapeType="1"/>
            </p:cNvSpPr>
            <p:nvPr/>
          </p:nvSpPr>
          <p:spPr bwMode="auto">
            <a:xfrm flipV="1">
              <a:off x="3183" y="3838"/>
              <a:ext cx="1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23" name="Line 19"/>
            <p:cNvSpPr>
              <a:spLocks noChangeShapeType="1"/>
            </p:cNvSpPr>
            <p:nvPr/>
          </p:nvSpPr>
          <p:spPr bwMode="auto">
            <a:xfrm>
              <a:off x="3183" y="1871"/>
              <a:ext cx="1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24" name="Rectangle 20"/>
            <p:cNvSpPr>
              <a:spLocks noChangeArrowheads="1"/>
            </p:cNvSpPr>
            <p:nvPr/>
          </p:nvSpPr>
          <p:spPr bwMode="auto">
            <a:xfrm>
              <a:off x="3152" y="3900"/>
              <a:ext cx="68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en-US" sz="2000"/>
            </a:p>
          </p:txBody>
        </p:sp>
        <p:sp>
          <p:nvSpPr>
            <p:cNvPr id="72725" name="Line 21"/>
            <p:cNvSpPr>
              <a:spLocks noChangeShapeType="1"/>
            </p:cNvSpPr>
            <p:nvPr/>
          </p:nvSpPr>
          <p:spPr bwMode="auto">
            <a:xfrm flipV="1">
              <a:off x="3712" y="3838"/>
              <a:ext cx="1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26" name="Line 22"/>
            <p:cNvSpPr>
              <a:spLocks noChangeShapeType="1"/>
            </p:cNvSpPr>
            <p:nvPr/>
          </p:nvSpPr>
          <p:spPr bwMode="auto">
            <a:xfrm>
              <a:off x="3712" y="1871"/>
              <a:ext cx="1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27" name="Rectangle 23"/>
            <p:cNvSpPr>
              <a:spLocks noChangeArrowheads="1"/>
            </p:cNvSpPr>
            <p:nvPr/>
          </p:nvSpPr>
          <p:spPr bwMode="auto">
            <a:xfrm>
              <a:off x="3681" y="3900"/>
              <a:ext cx="69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en-US" sz="2000"/>
            </a:p>
          </p:txBody>
        </p:sp>
        <p:sp>
          <p:nvSpPr>
            <p:cNvPr id="72728" name="Line 24"/>
            <p:cNvSpPr>
              <a:spLocks noChangeShapeType="1"/>
            </p:cNvSpPr>
            <p:nvPr/>
          </p:nvSpPr>
          <p:spPr bwMode="auto">
            <a:xfrm flipV="1">
              <a:off x="4252" y="3838"/>
              <a:ext cx="1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29" name="Line 25"/>
            <p:cNvSpPr>
              <a:spLocks noChangeShapeType="1"/>
            </p:cNvSpPr>
            <p:nvPr/>
          </p:nvSpPr>
          <p:spPr bwMode="auto">
            <a:xfrm>
              <a:off x="4252" y="1871"/>
              <a:ext cx="1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30" name="Rectangle 26"/>
            <p:cNvSpPr>
              <a:spLocks noChangeArrowheads="1"/>
            </p:cNvSpPr>
            <p:nvPr/>
          </p:nvSpPr>
          <p:spPr bwMode="auto">
            <a:xfrm>
              <a:off x="4221" y="3900"/>
              <a:ext cx="69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en-US" sz="2000"/>
            </a:p>
          </p:txBody>
        </p:sp>
        <p:sp>
          <p:nvSpPr>
            <p:cNvPr id="72731" name="Line 27"/>
            <p:cNvSpPr>
              <a:spLocks noChangeShapeType="1"/>
            </p:cNvSpPr>
            <p:nvPr/>
          </p:nvSpPr>
          <p:spPr bwMode="auto">
            <a:xfrm flipV="1">
              <a:off x="4781" y="3838"/>
              <a:ext cx="1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32" name="Line 28"/>
            <p:cNvSpPr>
              <a:spLocks noChangeShapeType="1"/>
            </p:cNvSpPr>
            <p:nvPr/>
          </p:nvSpPr>
          <p:spPr bwMode="auto">
            <a:xfrm>
              <a:off x="4781" y="1871"/>
              <a:ext cx="1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33" name="Rectangle 29"/>
            <p:cNvSpPr>
              <a:spLocks noChangeArrowheads="1"/>
            </p:cNvSpPr>
            <p:nvPr/>
          </p:nvSpPr>
          <p:spPr bwMode="auto">
            <a:xfrm>
              <a:off x="4750" y="3900"/>
              <a:ext cx="68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4</a:t>
              </a:r>
              <a:endParaRPr lang="en-US" sz="2000"/>
            </a:p>
          </p:txBody>
        </p:sp>
        <p:sp>
          <p:nvSpPr>
            <p:cNvPr id="72734" name="Line 30"/>
            <p:cNvSpPr>
              <a:spLocks noChangeShapeType="1"/>
            </p:cNvSpPr>
            <p:nvPr/>
          </p:nvSpPr>
          <p:spPr bwMode="auto">
            <a:xfrm flipV="1">
              <a:off x="5320" y="3838"/>
              <a:ext cx="1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35" name="Line 31"/>
            <p:cNvSpPr>
              <a:spLocks noChangeShapeType="1"/>
            </p:cNvSpPr>
            <p:nvPr/>
          </p:nvSpPr>
          <p:spPr bwMode="auto">
            <a:xfrm>
              <a:off x="5320" y="1871"/>
              <a:ext cx="1" cy="2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36" name="Rectangle 32"/>
            <p:cNvSpPr>
              <a:spLocks noChangeArrowheads="1"/>
            </p:cNvSpPr>
            <p:nvPr/>
          </p:nvSpPr>
          <p:spPr bwMode="auto">
            <a:xfrm>
              <a:off x="5289" y="3900"/>
              <a:ext cx="68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5</a:t>
              </a:r>
              <a:endParaRPr lang="en-US" sz="2000"/>
            </a:p>
          </p:txBody>
        </p:sp>
        <p:sp>
          <p:nvSpPr>
            <p:cNvPr id="72737" name="Line 33"/>
            <p:cNvSpPr>
              <a:spLocks noChangeShapeType="1"/>
            </p:cNvSpPr>
            <p:nvPr/>
          </p:nvSpPr>
          <p:spPr bwMode="auto">
            <a:xfrm>
              <a:off x="2654" y="3869"/>
              <a:ext cx="2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38" name="Line 34"/>
            <p:cNvSpPr>
              <a:spLocks noChangeShapeType="1"/>
            </p:cNvSpPr>
            <p:nvPr/>
          </p:nvSpPr>
          <p:spPr bwMode="auto">
            <a:xfrm flipH="1">
              <a:off x="5289" y="3869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39" name="Rectangle 35"/>
            <p:cNvSpPr>
              <a:spLocks noChangeArrowheads="1"/>
            </p:cNvSpPr>
            <p:nvPr/>
          </p:nvSpPr>
          <p:spPr bwMode="auto">
            <a:xfrm>
              <a:off x="2509" y="3797"/>
              <a:ext cx="109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-1</a:t>
              </a:r>
              <a:endParaRPr lang="en-US" sz="2000"/>
            </a:p>
          </p:txBody>
        </p:sp>
        <p:sp>
          <p:nvSpPr>
            <p:cNvPr id="72740" name="Line 36"/>
            <p:cNvSpPr>
              <a:spLocks noChangeShapeType="1"/>
            </p:cNvSpPr>
            <p:nvPr/>
          </p:nvSpPr>
          <p:spPr bwMode="auto">
            <a:xfrm>
              <a:off x="2654" y="3467"/>
              <a:ext cx="2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41" name="Line 37"/>
            <p:cNvSpPr>
              <a:spLocks noChangeShapeType="1"/>
            </p:cNvSpPr>
            <p:nvPr/>
          </p:nvSpPr>
          <p:spPr bwMode="auto">
            <a:xfrm flipH="1">
              <a:off x="5289" y="3467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42" name="Rectangle 38"/>
            <p:cNvSpPr>
              <a:spLocks noChangeArrowheads="1"/>
            </p:cNvSpPr>
            <p:nvPr/>
          </p:nvSpPr>
          <p:spPr bwMode="auto">
            <a:xfrm>
              <a:off x="2550" y="3395"/>
              <a:ext cx="69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 sz="2000"/>
            </a:p>
          </p:txBody>
        </p:sp>
        <p:sp>
          <p:nvSpPr>
            <p:cNvPr id="72743" name="Line 39"/>
            <p:cNvSpPr>
              <a:spLocks noChangeShapeType="1"/>
            </p:cNvSpPr>
            <p:nvPr/>
          </p:nvSpPr>
          <p:spPr bwMode="auto">
            <a:xfrm>
              <a:off x="2654" y="3066"/>
              <a:ext cx="2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44" name="Line 40"/>
            <p:cNvSpPr>
              <a:spLocks noChangeShapeType="1"/>
            </p:cNvSpPr>
            <p:nvPr/>
          </p:nvSpPr>
          <p:spPr bwMode="auto">
            <a:xfrm flipH="1">
              <a:off x="5289" y="3066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45" name="Rectangle 41"/>
            <p:cNvSpPr>
              <a:spLocks noChangeArrowheads="1"/>
            </p:cNvSpPr>
            <p:nvPr/>
          </p:nvSpPr>
          <p:spPr bwMode="auto">
            <a:xfrm>
              <a:off x="2550" y="2993"/>
              <a:ext cx="69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en-US" sz="2000"/>
            </a:p>
          </p:txBody>
        </p:sp>
        <p:sp>
          <p:nvSpPr>
            <p:cNvPr id="72746" name="Line 42"/>
            <p:cNvSpPr>
              <a:spLocks noChangeShapeType="1"/>
            </p:cNvSpPr>
            <p:nvPr/>
          </p:nvSpPr>
          <p:spPr bwMode="auto">
            <a:xfrm>
              <a:off x="2654" y="2664"/>
              <a:ext cx="2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47" name="Line 43"/>
            <p:cNvSpPr>
              <a:spLocks noChangeShapeType="1"/>
            </p:cNvSpPr>
            <p:nvPr/>
          </p:nvSpPr>
          <p:spPr bwMode="auto">
            <a:xfrm flipH="1">
              <a:off x="5289" y="2664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48" name="Rectangle 44"/>
            <p:cNvSpPr>
              <a:spLocks noChangeArrowheads="1"/>
            </p:cNvSpPr>
            <p:nvPr/>
          </p:nvSpPr>
          <p:spPr bwMode="auto">
            <a:xfrm>
              <a:off x="2550" y="2592"/>
              <a:ext cx="69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en-US" sz="2000"/>
            </a:p>
          </p:txBody>
        </p:sp>
        <p:sp>
          <p:nvSpPr>
            <p:cNvPr id="72749" name="Line 45"/>
            <p:cNvSpPr>
              <a:spLocks noChangeShapeType="1"/>
            </p:cNvSpPr>
            <p:nvPr/>
          </p:nvSpPr>
          <p:spPr bwMode="auto">
            <a:xfrm>
              <a:off x="2654" y="2262"/>
              <a:ext cx="2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50" name="Line 46"/>
            <p:cNvSpPr>
              <a:spLocks noChangeShapeType="1"/>
            </p:cNvSpPr>
            <p:nvPr/>
          </p:nvSpPr>
          <p:spPr bwMode="auto">
            <a:xfrm flipH="1">
              <a:off x="5289" y="2262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51" name="Rectangle 47"/>
            <p:cNvSpPr>
              <a:spLocks noChangeArrowheads="1"/>
            </p:cNvSpPr>
            <p:nvPr/>
          </p:nvSpPr>
          <p:spPr bwMode="auto">
            <a:xfrm>
              <a:off x="2550" y="2190"/>
              <a:ext cx="69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3</a:t>
              </a:r>
              <a:endParaRPr lang="en-US" sz="2000"/>
            </a:p>
          </p:txBody>
        </p:sp>
        <p:sp>
          <p:nvSpPr>
            <p:cNvPr id="72752" name="Line 48"/>
            <p:cNvSpPr>
              <a:spLocks noChangeShapeType="1"/>
            </p:cNvSpPr>
            <p:nvPr/>
          </p:nvSpPr>
          <p:spPr bwMode="auto">
            <a:xfrm>
              <a:off x="2654" y="1871"/>
              <a:ext cx="2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53" name="Line 49"/>
            <p:cNvSpPr>
              <a:spLocks noChangeShapeType="1"/>
            </p:cNvSpPr>
            <p:nvPr/>
          </p:nvSpPr>
          <p:spPr bwMode="auto">
            <a:xfrm flipH="1">
              <a:off x="5289" y="1871"/>
              <a:ext cx="3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54" name="Rectangle 50"/>
            <p:cNvSpPr>
              <a:spLocks noChangeArrowheads="1"/>
            </p:cNvSpPr>
            <p:nvPr/>
          </p:nvSpPr>
          <p:spPr bwMode="auto">
            <a:xfrm>
              <a:off x="2550" y="1799"/>
              <a:ext cx="69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4</a:t>
              </a:r>
              <a:endParaRPr lang="en-US" sz="2000"/>
            </a:p>
          </p:txBody>
        </p:sp>
        <p:sp>
          <p:nvSpPr>
            <p:cNvPr id="72755" name="Line 51"/>
            <p:cNvSpPr>
              <a:spLocks noChangeShapeType="1"/>
            </p:cNvSpPr>
            <p:nvPr/>
          </p:nvSpPr>
          <p:spPr bwMode="auto">
            <a:xfrm>
              <a:off x="2654" y="1861"/>
              <a:ext cx="266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56" name="Freeform 52"/>
            <p:cNvSpPr>
              <a:spLocks/>
            </p:cNvSpPr>
            <p:nvPr/>
          </p:nvSpPr>
          <p:spPr bwMode="auto">
            <a:xfrm>
              <a:off x="2654" y="1861"/>
              <a:ext cx="2666" cy="2008"/>
            </a:xfrm>
            <a:custGeom>
              <a:avLst/>
              <a:gdLst/>
              <a:ahLst/>
              <a:cxnLst>
                <a:cxn ang="0">
                  <a:pos x="0" y="195"/>
                </a:cxn>
                <a:cxn ang="0">
                  <a:pos x="257" y="195"/>
                </a:cxn>
                <a:cxn ang="0">
                  <a:pos x="257" y="0"/>
                </a:cxn>
              </a:cxnLst>
              <a:rect l="0" t="0" r="r" b="b"/>
              <a:pathLst>
                <a:path w="257" h="195">
                  <a:moveTo>
                    <a:pt x="0" y="195"/>
                  </a:moveTo>
                  <a:lnTo>
                    <a:pt x="257" y="195"/>
                  </a:lnTo>
                  <a:lnTo>
                    <a:pt x="25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57" name="Line 53"/>
            <p:cNvSpPr>
              <a:spLocks noChangeShapeType="1"/>
            </p:cNvSpPr>
            <p:nvPr/>
          </p:nvSpPr>
          <p:spPr bwMode="auto">
            <a:xfrm flipV="1">
              <a:off x="2654" y="1861"/>
              <a:ext cx="1" cy="20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58" name="Freeform 54"/>
            <p:cNvSpPr>
              <a:spLocks/>
            </p:cNvSpPr>
            <p:nvPr/>
          </p:nvSpPr>
          <p:spPr bwMode="auto">
            <a:xfrm>
              <a:off x="2654" y="1902"/>
              <a:ext cx="2666" cy="1565"/>
            </a:xfrm>
            <a:custGeom>
              <a:avLst/>
              <a:gdLst/>
              <a:ahLst/>
              <a:cxnLst>
                <a:cxn ang="0">
                  <a:pos x="21" y="144"/>
                </a:cxn>
                <a:cxn ang="0">
                  <a:pos x="73" y="402"/>
                </a:cxn>
                <a:cxn ang="0">
                  <a:pos x="125" y="607"/>
                </a:cxn>
                <a:cxn ang="0">
                  <a:pos x="176" y="783"/>
                </a:cxn>
                <a:cxn ang="0">
                  <a:pos x="239" y="916"/>
                </a:cxn>
                <a:cxn ang="0">
                  <a:pos x="291" y="1040"/>
                </a:cxn>
                <a:cxn ang="0">
                  <a:pos x="342" y="1133"/>
                </a:cxn>
                <a:cxn ang="0">
                  <a:pos x="394" y="1205"/>
                </a:cxn>
                <a:cxn ang="0">
                  <a:pos x="446" y="1267"/>
                </a:cxn>
                <a:cxn ang="0">
                  <a:pos x="498" y="1328"/>
                </a:cxn>
                <a:cxn ang="0">
                  <a:pos x="550" y="1370"/>
                </a:cxn>
                <a:cxn ang="0">
                  <a:pos x="612" y="1400"/>
                </a:cxn>
                <a:cxn ang="0">
                  <a:pos x="664" y="1431"/>
                </a:cxn>
                <a:cxn ang="0">
                  <a:pos x="716" y="1452"/>
                </a:cxn>
                <a:cxn ang="0">
                  <a:pos x="768" y="1473"/>
                </a:cxn>
                <a:cxn ang="0">
                  <a:pos x="820" y="1493"/>
                </a:cxn>
                <a:cxn ang="0">
                  <a:pos x="872" y="1503"/>
                </a:cxn>
                <a:cxn ang="0">
                  <a:pos x="923" y="1514"/>
                </a:cxn>
                <a:cxn ang="0">
                  <a:pos x="986" y="1524"/>
                </a:cxn>
                <a:cxn ang="0">
                  <a:pos x="1038" y="1524"/>
                </a:cxn>
                <a:cxn ang="0">
                  <a:pos x="1089" y="1534"/>
                </a:cxn>
                <a:cxn ang="0">
                  <a:pos x="1141" y="1545"/>
                </a:cxn>
                <a:cxn ang="0">
                  <a:pos x="1193" y="1545"/>
                </a:cxn>
                <a:cxn ang="0">
                  <a:pos x="1245" y="1545"/>
                </a:cxn>
                <a:cxn ang="0">
                  <a:pos x="1297" y="1555"/>
                </a:cxn>
                <a:cxn ang="0">
                  <a:pos x="1359" y="1555"/>
                </a:cxn>
                <a:cxn ang="0">
                  <a:pos x="1411" y="1555"/>
                </a:cxn>
                <a:cxn ang="0">
                  <a:pos x="1463" y="1555"/>
                </a:cxn>
                <a:cxn ang="0">
                  <a:pos x="1515" y="1555"/>
                </a:cxn>
                <a:cxn ang="0">
                  <a:pos x="1567" y="1555"/>
                </a:cxn>
                <a:cxn ang="0">
                  <a:pos x="1619" y="1555"/>
                </a:cxn>
                <a:cxn ang="0">
                  <a:pos x="1670" y="1555"/>
                </a:cxn>
                <a:cxn ang="0">
                  <a:pos x="1733" y="1555"/>
                </a:cxn>
                <a:cxn ang="0">
                  <a:pos x="1785" y="1555"/>
                </a:cxn>
                <a:cxn ang="0">
                  <a:pos x="1836" y="1565"/>
                </a:cxn>
                <a:cxn ang="0">
                  <a:pos x="1888" y="1565"/>
                </a:cxn>
                <a:cxn ang="0">
                  <a:pos x="1940" y="1565"/>
                </a:cxn>
                <a:cxn ang="0">
                  <a:pos x="1992" y="1565"/>
                </a:cxn>
                <a:cxn ang="0">
                  <a:pos x="2044" y="1565"/>
                </a:cxn>
                <a:cxn ang="0">
                  <a:pos x="2106" y="1565"/>
                </a:cxn>
                <a:cxn ang="0">
                  <a:pos x="2158" y="1565"/>
                </a:cxn>
                <a:cxn ang="0">
                  <a:pos x="2210" y="1565"/>
                </a:cxn>
                <a:cxn ang="0">
                  <a:pos x="2262" y="1565"/>
                </a:cxn>
                <a:cxn ang="0">
                  <a:pos x="2314" y="1565"/>
                </a:cxn>
                <a:cxn ang="0">
                  <a:pos x="2366" y="1565"/>
                </a:cxn>
                <a:cxn ang="0">
                  <a:pos x="2417" y="1565"/>
                </a:cxn>
                <a:cxn ang="0">
                  <a:pos x="2480" y="1565"/>
                </a:cxn>
                <a:cxn ang="0">
                  <a:pos x="2532" y="1565"/>
                </a:cxn>
                <a:cxn ang="0">
                  <a:pos x="2583" y="1565"/>
                </a:cxn>
                <a:cxn ang="0">
                  <a:pos x="2635" y="1565"/>
                </a:cxn>
              </a:cxnLst>
              <a:rect l="0" t="0" r="r" b="b"/>
              <a:pathLst>
                <a:path w="2666" h="1565">
                  <a:moveTo>
                    <a:pt x="0" y="0"/>
                  </a:moveTo>
                  <a:lnTo>
                    <a:pt x="21" y="144"/>
                  </a:lnTo>
                  <a:lnTo>
                    <a:pt x="52" y="278"/>
                  </a:lnTo>
                  <a:lnTo>
                    <a:pt x="73" y="402"/>
                  </a:lnTo>
                  <a:lnTo>
                    <a:pt x="104" y="504"/>
                  </a:lnTo>
                  <a:lnTo>
                    <a:pt x="125" y="607"/>
                  </a:lnTo>
                  <a:lnTo>
                    <a:pt x="156" y="700"/>
                  </a:lnTo>
                  <a:lnTo>
                    <a:pt x="176" y="783"/>
                  </a:lnTo>
                  <a:lnTo>
                    <a:pt x="208" y="855"/>
                  </a:lnTo>
                  <a:lnTo>
                    <a:pt x="239" y="916"/>
                  </a:lnTo>
                  <a:lnTo>
                    <a:pt x="259" y="978"/>
                  </a:lnTo>
                  <a:lnTo>
                    <a:pt x="291" y="1040"/>
                  </a:lnTo>
                  <a:lnTo>
                    <a:pt x="311" y="1081"/>
                  </a:lnTo>
                  <a:lnTo>
                    <a:pt x="342" y="1133"/>
                  </a:lnTo>
                  <a:lnTo>
                    <a:pt x="363" y="1174"/>
                  </a:lnTo>
                  <a:lnTo>
                    <a:pt x="394" y="1205"/>
                  </a:lnTo>
                  <a:lnTo>
                    <a:pt x="425" y="1236"/>
                  </a:lnTo>
                  <a:lnTo>
                    <a:pt x="446" y="1267"/>
                  </a:lnTo>
                  <a:lnTo>
                    <a:pt x="477" y="1297"/>
                  </a:lnTo>
                  <a:lnTo>
                    <a:pt x="498" y="1328"/>
                  </a:lnTo>
                  <a:lnTo>
                    <a:pt x="529" y="1349"/>
                  </a:lnTo>
                  <a:lnTo>
                    <a:pt x="550" y="1370"/>
                  </a:lnTo>
                  <a:lnTo>
                    <a:pt x="581" y="1380"/>
                  </a:lnTo>
                  <a:lnTo>
                    <a:pt x="612" y="1400"/>
                  </a:lnTo>
                  <a:lnTo>
                    <a:pt x="633" y="1421"/>
                  </a:lnTo>
                  <a:lnTo>
                    <a:pt x="664" y="1431"/>
                  </a:lnTo>
                  <a:lnTo>
                    <a:pt x="685" y="1442"/>
                  </a:lnTo>
                  <a:lnTo>
                    <a:pt x="716" y="1452"/>
                  </a:lnTo>
                  <a:lnTo>
                    <a:pt x="737" y="1462"/>
                  </a:lnTo>
                  <a:lnTo>
                    <a:pt x="768" y="1473"/>
                  </a:lnTo>
                  <a:lnTo>
                    <a:pt x="799" y="1483"/>
                  </a:lnTo>
                  <a:lnTo>
                    <a:pt x="820" y="1493"/>
                  </a:lnTo>
                  <a:lnTo>
                    <a:pt x="851" y="1493"/>
                  </a:lnTo>
                  <a:lnTo>
                    <a:pt x="872" y="1503"/>
                  </a:lnTo>
                  <a:lnTo>
                    <a:pt x="903" y="1503"/>
                  </a:lnTo>
                  <a:lnTo>
                    <a:pt x="923" y="1514"/>
                  </a:lnTo>
                  <a:lnTo>
                    <a:pt x="955" y="1514"/>
                  </a:lnTo>
                  <a:lnTo>
                    <a:pt x="986" y="1524"/>
                  </a:lnTo>
                  <a:lnTo>
                    <a:pt x="1006" y="1524"/>
                  </a:lnTo>
                  <a:lnTo>
                    <a:pt x="1038" y="1524"/>
                  </a:lnTo>
                  <a:lnTo>
                    <a:pt x="1058" y="1534"/>
                  </a:lnTo>
                  <a:lnTo>
                    <a:pt x="1089" y="1534"/>
                  </a:lnTo>
                  <a:lnTo>
                    <a:pt x="1110" y="1534"/>
                  </a:lnTo>
                  <a:lnTo>
                    <a:pt x="1141" y="1545"/>
                  </a:lnTo>
                  <a:lnTo>
                    <a:pt x="1172" y="1545"/>
                  </a:lnTo>
                  <a:lnTo>
                    <a:pt x="1193" y="1545"/>
                  </a:lnTo>
                  <a:lnTo>
                    <a:pt x="1224" y="1545"/>
                  </a:lnTo>
                  <a:lnTo>
                    <a:pt x="1245" y="1545"/>
                  </a:lnTo>
                  <a:lnTo>
                    <a:pt x="1276" y="1545"/>
                  </a:lnTo>
                  <a:lnTo>
                    <a:pt x="1297" y="1555"/>
                  </a:lnTo>
                  <a:lnTo>
                    <a:pt x="1328" y="1555"/>
                  </a:lnTo>
                  <a:lnTo>
                    <a:pt x="1359" y="1555"/>
                  </a:lnTo>
                  <a:lnTo>
                    <a:pt x="1380" y="1555"/>
                  </a:lnTo>
                  <a:lnTo>
                    <a:pt x="1411" y="1555"/>
                  </a:lnTo>
                  <a:lnTo>
                    <a:pt x="1432" y="1555"/>
                  </a:lnTo>
                  <a:lnTo>
                    <a:pt x="1463" y="1555"/>
                  </a:lnTo>
                  <a:lnTo>
                    <a:pt x="1484" y="1555"/>
                  </a:lnTo>
                  <a:lnTo>
                    <a:pt x="1515" y="1555"/>
                  </a:lnTo>
                  <a:lnTo>
                    <a:pt x="1546" y="1555"/>
                  </a:lnTo>
                  <a:lnTo>
                    <a:pt x="1567" y="1555"/>
                  </a:lnTo>
                  <a:lnTo>
                    <a:pt x="1598" y="1555"/>
                  </a:lnTo>
                  <a:lnTo>
                    <a:pt x="1619" y="1555"/>
                  </a:lnTo>
                  <a:lnTo>
                    <a:pt x="1650" y="1555"/>
                  </a:lnTo>
                  <a:lnTo>
                    <a:pt x="1670" y="1555"/>
                  </a:lnTo>
                  <a:lnTo>
                    <a:pt x="1702" y="1555"/>
                  </a:lnTo>
                  <a:lnTo>
                    <a:pt x="1733" y="1555"/>
                  </a:lnTo>
                  <a:lnTo>
                    <a:pt x="1753" y="1555"/>
                  </a:lnTo>
                  <a:lnTo>
                    <a:pt x="1785" y="1555"/>
                  </a:lnTo>
                  <a:lnTo>
                    <a:pt x="1805" y="1565"/>
                  </a:lnTo>
                  <a:lnTo>
                    <a:pt x="1836" y="1565"/>
                  </a:lnTo>
                  <a:lnTo>
                    <a:pt x="1857" y="1565"/>
                  </a:lnTo>
                  <a:lnTo>
                    <a:pt x="1888" y="1565"/>
                  </a:lnTo>
                  <a:lnTo>
                    <a:pt x="1919" y="1565"/>
                  </a:lnTo>
                  <a:lnTo>
                    <a:pt x="1940" y="1565"/>
                  </a:lnTo>
                  <a:lnTo>
                    <a:pt x="1971" y="1565"/>
                  </a:lnTo>
                  <a:lnTo>
                    <a:pt x="1992" y="1565"/>
                  </a:lnTo>
                  <a:lnTo>
                    <a:pt x="2023" y="1565"/>
                  </a:lnTo>
                  <a:lnTo>
                    <a:pt x="2044" y="1565"/>
                  </a:lnTo>
                  <a:lnTo>
                    <a:pt x="2075" y="1565"/>
                  </a:lnTo>
                  <a:lnTo>
                    <a:pt x="2106" y="1565"/>
                  </a:lnTo>
                  <a:lnTo>
                    <a:pt x="2127" y="1565"/>
                  </a:lnTo>
                  <a:lnTo>
                    <a:pt x="2158" y="1565"/>
                  </a:lnTo>
                  <a:lnTo>
                    <a:pt x="2179" y="1565"/>
                  </a:lnTo>
                  <a:lnTo>
                    <a:pt x="2210" y="1565"/>
                  </a:lnTo>
                  <a:lnTo>
                    <a:pt x="2231" y="1565"/>
                  </a:lnTo>
                  <a:lnTo>
                    <a:pt x="2262" y="1565"/>
                  </a:lnTo>
                  <a:lnTo>
                    <a:pt x="2293" y="1565"/>
                  </a:lnTo>
                  <a:lnTo>
                    <a:pt x="2314" y="1565"/>
                  </a:lnTo>
                  <a:lnTo>
                    <a:pt x="2345" y="1565"/>
                  </a:lnTo>
                  <a:lnTo>
                    <a:pt x="2366" y="1565"/>
                  </a:lnTo>
                  <a:lnTo>
                    <a:pt x="2397" y="1565"/>
                  </a:lnTo>
                  <a:lnTo>
                    <a:pt x="2417" y="1565"/>
                  </a:lnTo>
                  <a:lnTo>
                    <a:pt x="2449" y="1565"/>
                  </a:lnTo>
                  <a:lnTo>
                    <a:pt x="2480" y="1565"/>
                  </a:lnTo>
                  <a:lnTo>
                    <a:pt x="2500" y="1565"/>
                  </a:lnTo>
                  <a:lnTo>
                    <a:pt x="2532" y="1565"/>
                  </a:lnTo>
                  <a:lnTo>
                    <a:pt x="2552" y="1565"/>
                  </a:lnTo>
                  <a:lnTo>
                    <a:pt x="2583" y="1565"/>
                  </a:lnTo>
                  <a:lnTo>
                    <a:pt x="2604" y="1565"/>
                  </a:lnTo>
                  <a:lnTo>
                    <a:pt x="2635" y="1565"/>
                  </a:lnTo>
                  <a:lnTo>
                    <a:pt x="2666" y="1565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59" name="Freeform 55"/>
            <p:cNvSpPr>
              <a:spLocks/>
            </p:cNvSpPr>
            <p:nvPr/>
          </p:nvSpPr>
          <p:spPr bwMode="auto">
            <a:xfrm>
              <a:off x="2654" y="3066"/>
              <a:ext cx="2666" cy="793"/>
            </a:xfrm>
            <a:custGeom>
              <a:avLst/>
              <a:gdLst/>
              <a:ahLst/>
              <a:cxnLst>
                <a:cxn ang="0">
                  <a:pos x="21" y="710"/>
                </a:cxn>
                <a:cxn ang="0">
                  <a:pos x="73" y="587"/>
                </a:cxn>
                <a:cxn ang="0">
                  <a:pos x="125" y="484"/>
                </a:cxn>
                <a:cxn ang="0">
                  <a:pos x="176" y="391"/>
                </a:cxn>
                <a:cxn ang="0">
                  <a:pos x="239" y="319"/>
                </a:cxn>
                <a:cxn ang="0">
                  <a:pos x="291" y="267"/>
                </a:cxn>
                <a:cxn ang="0">
                  <a:pos x="342" y="216"/>
                </a:cxn>
                <a:cxn ang="0">
                  <a:pos x="394" y="175"/>
                </a:cxn>
                <a:cxn ang="0">
                  <a:pos x="446" y="144"/>
                </a:cxn>
                <a:cxn ang="0">
                  <a:pos x="498" y="123"/>
                </a:cxn>
                <a:cxn ang="0">
                  <a:pos x="550" y="103"/>
                </a:cxn>
                <a:cxn ang="0">
                  <a:pos x="612" y="82"/>
                </a:cxn>
                <a:cxn ang="0">
                  <a:pos x="664" y="61"/>
                </a:cxn>
                <a:cxn ang="0">
                  <a:pos x="716" y="51"/>
                </a:cxn>
                <a:cxn ang="0">
                  <a:pos x="768" y="41"/>
                </a:cxn>
                <a:cxn ang="0">
                  <a:pos x="820" y="30"/>
                </a:cxn>
                <a:cxn ang="0">
                  <a:pos x="872" y="30"/>
                </a:cxn>
                <a:cxn ang="0">
                  <a:pos x="923" y="20"/>
                </a:cxn>
                <a:cxn ang="0">
                  <a:pos x="986" y="20"/>
                </a:cxn>
                <a:cxn ang="0">
                  <a:pos x="1038" y="20"/>
                </a:cxn>
                <a:cxn ang="0">
                  <a:pos x="1089" y="10"/>
                </a:cxn>
                <a:cxn ang="0">
                  <a:pos x="1141" y="10"/>
                </a:cxn>
                <a:cxn ang="0">
                  <a:pos x="1193" y="10"/>
                </a:cxn>
                <a:cxn ang="0">
                  <a:pos x="1245" y="10"/>
                </a:cxn>
                <a:cxn ang="0">
                  <a:pos x="1297" y="10"/>
                </a:cxn>
                <a:cxn ang="0">
                  <a:pos x="1359" y="0"/>
                </a:cxn>
                <a:cxn ang="0">
                  <a:pos x="1411" y="0"/>
                </a:cxn>
                <a:cxn ang="0">
                  <a:pos x="1463" y="0"/>
                </a:cxn>
                <a:cxn ang="0">
                  <a:pos x="1515" y="0"/>
                </a:cxn>
                <a:cxn ang="0">
                  <a:pos x="1567" y="0"/>
                </a:cxn>
                <a:cxn ang="0">
                  <a:pos x="1619" y="0"/>
                </a:cxn>
                <a:cxn ang="0">
                  <a:pos x="1670" y="0"/>
                </a:cxn>
                <a:cxn ang="0">
                  <a:pos x="1733" y="0"/>
                </a:cxn>
                <a:cxn ang="0">
                  <a:pos x="1785" y="0"/>
                </a:cxn>
                <a:cxn ang="0">
                  <a:pos x="1836" y="0"/>
                </a:cxn>
                <a:cxn ang="0">
                  <a:pos x="1888" y="0"/>
                </a:cxn>
                <a:cxn ang="0">
                  <a:pos x="1940" y="0"/>
                </a:cxn>
                <a:cxn ang="0">
                  <a:pos x="1992" y="0"/>
                </a:cxn>
                <a:cxn ang="0">
                  <a:pos x="2044" y="0"/>
                </a:cxn>
                <a:cxn ang="0">
                  <a:pos x="2106" y="0"/>
                </a:cxn>
                <a:cxn ang="0">
                  <a:pos x="2158" y="0"/>
                </a:cxn>
                <a:cxn ang="0">
                  <a:pos x="2210" y="0"/>
                </a:cxn>
                <a:cxn ang="0">
                  <a:pos x="2262" y="0"/>
                </a:cxn>
                <a:cxn ang="0">
                  <a:pos x="2314" y="0"/>
                </a:cxn>
                <a:cxn ang="0">
                  <a:pos x="2366" y="0"/>
                </a:cxn>
                <a:cxn ang="0">
                  <a:pos x="2417" y="0"/>
                </a:cxn>
                <a:cxn ang="0">
                  <a:pos x="2480" y="0"/>
                </a:cxn>
                <a:cxn ang="0">
                  <a:pos x="2532" y="0"/>
                </a:cxn>
                <a:cxn ang="0">
                  <a:pos x="2583" y="0"/>
                </a:cxn>
                <a:cxn ang="0">
                  <a:pos x="2635" y="0"/>
                </a:cxn>
              </a:cxnLst>
              <a:rect l="0" t="0" r="r" b="b"/>
              <a:pathLst>
                <a:path w="2666" h="793">
                  <a:moveTo>
                    <a:pt x="0" y="793"/>
                  </a:moveTo>
                  <a:lnTo>
                    <a:pt x="21" y="710"/>
                  </a:lnTo>
                  <a:lnTo>
                    <a:pt x="52" y="648"/>
                  </a:lnTo>
                  <a:lnTo>
                    <a:pt x="73" y="587"/>
                  </a:lnTo>
                  <a:lnTo>
                    <a:pt x="104" y="535"/>
                  </a:lnTo>
                  <a:lnTo>
                    <a:pt x="125" y="484"/>
                  </a:lnTo>
                  <a:lnTo>
                    <a:pt x="156" y="432"/>
                  </a:lnTo>
                  <a:lnTo>
                    <a:pt x="176" y="391"/>
                  </a:lnTo>
                  <a:lnTo>
                    <a:pt x="208" y="360"/>
                  </a:lnTo>
                  <a:lnTo>
                    <a:pt x="239" y="319"/>
                  </a:lnTo>
                  <a:lnTo>
                    <a:pt x="259" y="288"/>
                  </a:lnTo>
                  <a:lnTo>
                    <a:pt x="291" y="267"/>
                  </a:lnTo>
                  <a:lnTo>
                    <a:pt x="311" y="236"/>
                  </a:lnTo>
                  <a:lnTo>
                    <a:pt x="342" y="216"/>
                  </a:lnTo>
                  <a:lnTo>
                    <a:pt x="363" y="195"/>
                  </a:lnTo>
                  <a:lnTo>
                    <a:pt x="394" y="175"/>
                  </a:lnTo>
                  <a:lnTo>
                    <a:pt x="425" y="164"/>
                  </a:lnTo>
                  <a:lnTo>
                    <a:pt x="446" y="144"/>
                  </a:lnTo>
                  <a:lnTo>
                    <a:pt x="477" y="133"/>
                  </a:lnTo>
                  <a:lnTo>
                    <a:pt x="498" y="123"/>
                  </a:lnTo>
                  <a:lnTo>
                    <a:pt x="529" y="113"/>
                  </a:lnTo>
                  <a:lnTo>
                    <a:pt x="550" y="103"/>
                  </a:lnTo>
                  <a:lnTo>
                    <a:pt x="581" y="92"/>
                  </a:lnTo>
                  <a:lnTo>
                    <a:pt x="612" y="82"/>
                  </a:lnTo>
                  <a:lnTo>
                    <a:pt x="633" y="72"/>
                  </a:lnTo>
                  <a:lnTo>
                    <a:pt x="664" y="61"/>
                  </a:lnTo>
                  <a:lnTo>
                    <a:pt x="685" y="61"/>
                  </a:lnTo>
                  <a:lnTo>
                    <a:pt x="716" y="51"/>
                  </a:lnTo>
                  <a:lnTo>
                    <a:pt x="737" y="51"/>
                  </a:lnTo>
                  <a:lnTo>
                    <a:pt x="768" y="41"/>
                  </a:lnTo>
                  <a:lnTo>
                    <a:pt x="799" y="41"/>
                  </a:lnTo>
                  <a:lnTo>
                    <a:pt x="820" y="30"/>
                  </a:lnTo>
                  <a:lnTo>
                    <a:pt x="851" y="30"/>
                  </a:lnTo>
                  <a:lnTo>
                    <a:pt x="872" y="30"/>
                  </a:lnTo>
                  <a:lnTo>
                    <a:pt x="903" y="30"/>
                  </a:lnTo>
                  <a:lnTo>
                    <a:pt x="923" y="20"/>
                  </a:lnTo>
                  <a:lnTo>
                    <a:pt x="955" y="20"/>
                  </a:lnTo>
                  <a:lnTo>
                    <a:pt x="986" y="20"/>
                  </a:lnTo>
                  <a:lnTo>
                    <a:pt x="1006" y="20"/>
                  </a:lnTo>
                  <a:lnTo>
                    <a:pt x="1038" y="20"/>
                  </a:lnTo>
                  <a:lnTo>
                    <a:pt x="1058" y="10"/>
                  </a:lnTo>
                  <a:lnTo>
                    <a:pt x="1089" y="10"/>
                  </a:lnTo>
                  <a:lnTo>
                    <a:pt x="1110" y="10"/>
                  </a:lnTo>
                  <a:lnTo>
                    <a:pt x="1141" y="10"/>
                  </a:lnTo>
                  <a:lnTo>
                    <a:pt x="1172" y="10"/>
                  </a:lnTo>
                  <a:lnTo>
                    <a:pt x="1193" y="10"/>
                  </a:lnTo>
                  <a:lnTo>
                    <a:pt x="1224" y="10"/>
                  </a:lnTo>
                  <a:lnTo>
                    <a:pt x="1245" y="10"/>
                  </a:lnTo>
                  <a:lnTo>
                    <a:pt x="1276" y="10"/>
                  </a:lnTo>
                  <a:lnTo>
                    <a:pt x="1297" y="10"/>
                  </a:lnTo>
                  <a:lnTo>
                    <a:pt x="1328" y="0"/>
                  </a:lnTo>
                  <a:lnTo>
                    <a:pt x="1359" y="0"/>
                  </a:lnTo>
                  <a:lnTo>
                    <a:pt x="1380" y="0"/>
                  </a:lnTo>
                  <a:lnTo>
                    <a:pt x="1411" y="0"/>
                  </a:lnTo>
                  <a:lnTo>
                    <a:pt x="1432" y="0"/>
                  </a:lnTo>
                  <a:lnTo>
                    <a:pt x="1463" y="0"/>
                  </a:lnTo>
                  <a:lnTo>
                    <a:pt x="1484" y="0"/>
                  </a:lnTo>
                  <a:lnTo>
                    <a:pt x="1515" y="0"/>
                  </a:lnTo>
                  <a:lnTo>
                    <a:pt x="1546" y="0"/>
                  </a:lnTo>
                  <a:lnTo>
                    <a:pt x="1567" y="0"/>
                  </a:lnTo>
                  <a:lnTo>
                    <a:pt x="1598" y="0"/>
                  </a:lnTo>
                  <a:lnTo>
                    <a:pt x="1619" y="0"/>
                  </a:lnTo>
                  <a:lnTo>
                    <a:pt x="1650" y="0"/>
                  </a:lnTo>
                  <a:lnTo>
                    <a:pt x="1670" y="0"/>
                  </a:lnTo>
                  <a:lnTo>
                    <a:pt x="1702" y="0"/>
                  </a:lnTo>
                  <a:lnTo>
                    <a:pt x="1733" y="0"/>
                  </a:lnTo>
                  <a:lnTo>
                    <a:pt x="1753" y="0"/>
                  </a:lnTo>
                  <a:lnTo>
                    <a:pt x="1785" y="0"/>
                  </a:lnTo>
                  <a:lnTo>
                    <a:pt x="1805" y="0"/>
                  </a:lnTo>
                  <a:lnTo>
                    <a:pt x="1836" y="0"/>
                  </a:lnTo>
                  <a:lnTo>
                    <a:pt x="1857" y="0"/>
                  </a:lnTo>
                  <a:lnTo>
                    <a:pt x="1888" y="0"/>
                  </a:lnTo>
                  <a:lnTo>
                    <a:pt x="1919" y="0"/>
                  </a:lnTo>
                  <a:lnTo>
                    <a:pt x="1940" y="0"/>
                  </a:lnTo>
                  <a:lnTo>
                    <a:pt x="1971" y="0"/>
                  </a:lnTo>
                  <a:lnTo>
                    <a:pt x="1992" y="0"/>
                  </a:lnTo>
                  <a:lnTo>
                    <a:pt x="2023" y="0"/>
                  </a:lnTo>
                  <a:lnTo>
                    <a:pt x="2044" y="0"/>
                  </a:lnTo>
                  <a:lnTo>
                    <a:pt x="2075" y="0"/>
                  </a:lnTo>
                  <a:lnTo>
                    <a:pt x="2106" y="0"/>
                  </a:lnTo>
                  <a:lnTo>
                    <a:pt x="2127" y="0"/>
                  </a:lnTo>
                  <a:lnTo>
                    <a:pt x="2158" y="0"/>
                  </a:lnTo>
                  <a:lnTo>
                    <a:pt x="2179" y="0"/>
                  </a:lnTo>
                  <a:lnTo>
                    <a:pt x="2210" y="0"/>
                  </a:lnTo>
                  <a:lnTo>
                    <a:pt x="2231" y="0"/>
                  </a:lnTo>
                  <a:lnTo>
                    <a:pt x="2262" y="0"/>
                  </a:lnTo>
                  <a:lnTo>
                    <a:pt x="2293" y="0"/>
                  </a:lnTo>
                  <a:lnTo>
                    <a:pt x="2314" y="0"/>
                  </a:lnTo>
                  <a:lnTo>
                    <a:pt x="2345" y="0"/>
                  </a:lnTo>
                  <a:lnTo>
                    <a:pt x="2366" y="0"/>
                  </a:lnTo>
                  <a:lnTo>
                    <a:pt x="2397" y="0"/>
                  </a:lnTo>
                  <a:lnTo>
                    <a:pt x="2417" y="0"/>
                  </a:lnTo>
                  <a:lnTo>
                    <a:pt x="2449" y="0"/>
                  </a:lnTo>
                  <a:lnTo>
                    <a:pt x="2480" y="0"/>
                  </a:lnTo>
                  <a:lnTo>
                    <a:pt x="2500" y="0"/>
                  </a:lnTo>
                  <a:lnTo>
                    <a:pt x="2532" y="0"/>
                  </a:lnTo>
                  <a:lnTo>
                    <a:pt x="2552" y="0"/>
                  </a:lnTo>
                  <a:lnTo>
                    <a:pt x="2583" y="0"/>
                  </a:lnTo>
                  <a:lnTo>
                    <a:pt x="2604" y="0"/>
                  </a:lnTo>
                  <a:lnTo>
                    <a:pt x="2635" y="0"/>
                  </a:lnTo>
                  <a:lnTo>
                    <a:pt x="2666" y="0"/>
                  </a:lnTo>
                </a:path>
              </a:pathLst>
            </a:custGeom>
            <a:noFill/>
            <a:ln w="0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60" name="Rectangle 56"/>
            <p:cNvSpPr>
              <a:spLocks noChangeArrowheads="1"/>
            </p:cNvSpPr>
            <p:nvPr/>
          </p:nvSpPr>
          <p:spPr bwMode="auto">
            <a:xfrm>
              <a:off x="3858" y="4054"/>
              <a:ext cx="274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Time</a:t>
              </a:r>
              <a:endParaRPr lang="en-US" sz="2000"/>
            </a:p>
          </p:txBody>
        </p:sp>
        <p:sp>
          <p:nvSpPr>
            <p:cNvPr id="72761" name="Rectangle 57"/>
            <p:cNvSpPr>
              <a:spLocks noChangeArrowheads="1"/>
            </p:cNvSpPr>
            <p:nvPr/>
          </p:nvSpPr>
          <p:spPr bwMode="auto">
            <a:xfrm>
              <a:off x="3411" y="1665"/>
              <a:ext cx="520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dirty="0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r>
                <a:rPr lang="en-US" sz="2000" dirty="0" smtClean="0">
                  <a:solidFill>
                    <a:srgbClr val="000000"/>
                  </a:solidFill>
                  <a:latin typeface="Helvetica" pitchFamily="34" charset="0"/>
                </a:rPr>
                <a:t>CV = 0.1</a:t>
              </a:r>
              <a:endParaRPr lang="en-US" sz="2000" dirty="0"/>
            </a:p>
          </p:txBody>
        </p:sp>
        <p:sp>
          <p:nvSpPr>
            <p:cNvPr id="72762" name="Rectangle 58"/>
            <p:cNvSpPr>
              <a:spLocks noChangeArrowheads="1"/>
            </p:cNvSpPr>
            <p:nvPr/>
          </p:nvSpPr>
          <p:spPr bwMode="auto">
            <a:xfrm>
              <a:off x="2633" y="3807"/>
              <a:ext cx="33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endParaRPr lang="en-US" sz="2000"/>
            </a:p>
          </p:txBody>
        </p:sp>
        <p:sp>
          <p:nvSpPr>
            <p:cNvPr id="72763" name="Rectangle 59"/>
            <p:cNvSpPr>
              <a:spLocks noChangeArrowheads="1"/>
            </p:cNvSpPr>
            <p:nvPr/>
          </p:nvSpPr>
          <p:spPr bwMode="auto">
            <a:xfrm>
              <a:off x="5310" y="1799"/>
              <a:ext cx="34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endParaRPr lang="en-US" sz="2000"/>
            </a:p>
          </p:txBody>
        </p:sp>
        <p:sp>
          <p:nvSpPr>
            <p:cNvPr id="72764" name="Rectangle 60"/>
            <p:cNvSpPr>
              <a:spLocks noChangeArrowheads="1"/>
            </p:cNvSpPr>
            <p:nvPr/>
          </p:nvSpPr>
          <p:spPr bwMode="auto">
            <a:xfrm>
              <a:off x="4449" y="1943"/>
              <a:ext cx="809" cy="39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65" name="Rectangle 61"/>
            <p:cNvSpPr>
              <a:spLocks noChangeArrowheads="1"/>
            </p:cNvSpPr>
            <p:nvPr/>
          </p:nvSpPr>
          <p:spPr bwMode="auto">
            <a:xfrm>
              <a:off x="4449" y="1943"/>
              <a:ext cx="809" cy="391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66" name="Line 62"/>
            <p:cNvSpPr>
              <a:spLocks noChangeShapeType="1"/>
            </p:cNvSpPr>
            <p:nvPr/>
          </p:nvSpPr>
          <p:spPr bwMode="auto">
            <a:xfrm>
              <a:off x="4449" y="1943"/>
              <a:ext cx="80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67" name="Freeform 63"/>
            <p:cNvSpPr>
              <a:spLocks/>
            </p:cNvSpPr>
            <p:nvPr/>
          </p:nvSpPr>
          <p:spPr bwMode="auto">
            <a:xfrm>
              <a:off x="4449" y="1943"/>
              <a:ext cx="809" cy="391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78" y="38"/>
                </a:cxn>
                <a:cxn ang="0">
                  <a:pos x="78" y="0"/>
                </a:cxn>
              </a:cxnLst>
              <a:rect l="0" t="0" r="r" b="b"/>
              <a:pathLst>
                <a:path w="78" h="38">
                  <a:moveTo>
                    <a:pt x="0" y="38"/>
                  </a:moveTo>
                  <a:lnTo>
                    <a:pt x="78" y="38"/>
                  </a:lnTo>
                  <a:lnTo>
                    <a:pt x="7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68" name="Line 64"/>
            <p:cNvSpPr>
              <a:spLocks noChangeShapeType="1"/>
            </p:cNvSpPr>
            <p:nvPr/>
          </p:nvSpPr>
          <p:spPr bwMode="auto">
            <a:xfrm flipV="1">
              <a:off x="4449" y="1943"/>
              <a:ext cx="1" cy="39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69" name="Line 65"/>
            <p:cNvSpPr>
              <a:spLocks noChangeShapeType="1"/>
            </p:cNvSpPr>
            <p:nvPr/>
          </p:nvSpPr>
          <p:spPr bwMode="auto">
            <a:xfrm>
              <a:off x="4449" y="2334"/>
              <a:ext cx="80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70" name="Freeform 66"/>
            <p:cNvSpPr>
              <a:spLocks/>
            </p:cNvSpPr>
            <p:nvPr/>
          </p:nvSpPr>
          <p:spPr bwMode="auto">
            <a:xfrm>
              <a:off x="4449" y="1943"/>
              <a:ext cx="809" cy="391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r" b="b"/>
              <a:pathLst>
                <a:path w="78" h="38">
                  <a:moveTo>
                    <a:pt x="0" y="38"/>
                  </a:moveTo>
                  <a:lnTo>
                    <a:pt x="0" y="0"/>
                  </a:lnTo>
                  <a:lnTo>
                    <a:pt x="7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71" name="Freeform 67"/>
            <p:cNvSpPr>
              <a:spLocks/>
            </p:cNvSpPr>
            <p:nvPr/>
          </p:nvSpPr>
          <p:spPr bwMode="auto">
            <a:xfrm>
              <a:off x="4449" y="1943"/>
              <a:ext cx="809" cy="391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78" y="38"/>
                </a:cxn>
                <a:cxn ang="0">
                  <a:pos x="78" y="0"/>
                </a:cxn>
              </a:cxnLst>
              <a:rect l="0" t="0" r="r" b="b"/>
              <a:pathLst>
                <a:path w="78" h="38">
                  <a:moveTo>
                    <a:pt x="0" y="38"/>
                  </a:moveTo>
                  <a:lnTo>
                    <a:pt x="78" y="38"/>
                  </a:lnTo>
                  <a:lnTo>
                    <a:pt x="7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72" name="Line 68"/>
            <p:cNvSpPr>
              <a:spLocks noChangeShapeType="1"/>
            </p:cNvSpPr>
            <p:nvPr/>
          </p:nvSpPr>
          <p:spPr bwMode="auto">
            <a:xfrm flipV="1">
              <a:off x="4449" y="1943"/>
              <a:ext cx="1" cy="39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73" name="Rectangle 69"/>
            <p:cNvSpPr>
              <a:spLocks noChangeArrowheads="1"/>
            </p:cNvSpPr>
            <p:nvPr/>
          </p:nvSpPr>
          <p:spPr bwMode="auto">
            <a:xfrm>
              <a:off x="4999" y="1984"/>
              <a:ext cx="247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PDF</a:t>
              </a:r>
              <a:endParaRPr lang="en-US" sz="2000"/>
            </a:p>
          </p:txBody>
        </p:sp>
        <p:sp>
          <p:nvSpPr>
            <p:cNvPr id="72774" name="Line 70"/>
            <p:cNvSpPr>
              <a:spLocks noChangeShapeType="1"/>
            </p:cNvSpPr>
            <p:nvPr/>
          </p:nvSpPr>
          <p:spPr bwMode="auto">
            <a:xfrm>
              <a:off x="4532" y="2046"/>
              <a:ext cx="4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75" name="Rectangle 71"/>
            <p:cNvSpPr>
              <a:spLocks noChangeArrowheads="1"/>
            </p:cNvSpPr>
            <p:nvPr/>
          </p:nvSpPr>
          <p:spPr bwMode="auto">
            <a:xfrm>
              <a:off x="4999" y="2159"/>
              <a:ext cx="254" cy="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Helvetica" pitchFamily="34" charset="0"/>
                </a:rPr>
                <a:t>CDF</a:t>
              </a:r>
              <a:endParaRPr lang="en-US" sz="2000"/>
            </a:p>
          </p:txBody>
        </p:sp>
        <p:sp>
          <p:nvSpPr>
            <p:cNvPr id="72776" name="Line 72"/>
            <p:cNvSpPr>
              <a:spLocks noChangeShapeType="1"/>
            </p:cNvSpPr>
            <p:nvPr/>
          </p:nvSpPr>
          <p:spPr bwMode="auto">
            <a:xfrm>
              <a:off x="4532" y="2221"/>
              <a:ext cx="415" cy="1"/>
            </a:xfrm>
            <a:prstGeom prst="line">
              <a:avLst/>
            </a:prstGeom>
            <a:noFill/>
            <a:ln w="0">
              <a:solidFill>
                <a:srgbClr val="007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Recall our simulations: Lo</a:t>
            </a:r>
          </a:p>
        </p:txBody>
      </p:sp>
      <p:grpSp>
        <p:nvGrpSpPr>
          <p:cNvPr id="185347" name="Group 3"/>
          <p:cNvGrpSpPr>
            <a:grpSpLocks noChangeAspect="1"/>
          </p:cNvGrpSpPr>
          <p:nvPr/>
        </p:nvGrpSpPr>
        <p:grpSpPr bwMode="auto">
          <a:xfrm>
            <a:off x="762000" y="1447800"/>
            <a:ext cx="7086600" cy="5292725"/>
            <a:chOff x="480" y="912"/>
            <a:chExt cx="4464" cy="3334"/>
          </a:xfrm>
        </p:grpSpPr>
        <p:sp>
          <p:nvSpPr>
            <p:cNvPr id="185348" name="AutoShape 4"/>
            <p:cNvSpPr>
              <a:spLocks noChangeAspect="1" noChangeArrowheads="1" noTextEdit="1"/>
            </p:cNvSpPr>
            <p:nvPr/>
          </p:nvSpPr>
          <p:spPr bwMode="auto">
            <a:xfrm>
              <a:off x="480" y="912"/>
              <a:ext cx="4464" cy="3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49" name="Rectangle 5"/>
            <p:cNvSpPr>
              <a:spLocks noChangeArrowheads="1"/>
            </p:cNvSpPr>
            <p:nvPr/>
          </p:nvSpPr>
          <p:spPr bwMode="auto">
            <a:xfrm>
              <a:off x="1046" y="1180"/>
              <a:ext cx="3480" cy="259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50" name="Rectangle 6"/>
            <p:cNvSpPr>
              <a:spLocks noChangeArrowheads="1"/>
            </p:cNvSpPr>
            <p:nvPr/>
          </p:nvSpPr>
          <p:spPr bwMode="auto">
            <a:xfrm>
              <a:off x="1046" y="1180"/>
              <a:ext cx="3480" cy="2597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51" name="Line 7"/>
            <p:cNvSpPr>
              <a:spLocks noChangeShapeType="1"/>
            </p:cNvSpPr>
            <p:nvPr/>
          </p:nvSpPr>
          <p:spPr bwMode="auto">
            <a:xfrm>
              <a:off x="1046" y="1180"/>
              <a:ext cx="348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52" name="Freeform 8"/>
            <p:cNvSpPr>
              <a:spLocks/>
            </p:cNvSpPr>
            <p:nvPr/>
          </p:nvSpPr>
          <p:spPr bwMode="auto">
            <a:xfrm>
              <a:off x="1046" y="1180"/>
              <a:ext cx="3480" cy="2597"/>
            </a:xfrm>
            <a:custGeom>
              <a:avLst/>
              <a:gdLst/>
              <a:ahLst/>
              <a:cxnLst>
                <a:cxn ang="0">
                  <a:pos x="0" y="194"/>
                </a:cxn>
                <a:cxn ang="0">
                  <a:pos x="258" y="194"/>
                </a:cxn>
                <a:cxn ang="0">
                  <a:pos x="258" y="0"/>
                </a:cxn>
              </a:cxnLst>
              <a:rect l="0" t="0" r="r" b="b"/>
              <a:pathLst>
                <a:path w="258" h="194">
                  <a:moveTo>
                    <a:pt x="0" y="194"/>
                  </a:moveTo>
                  <a:lnTo>
                    <a:pt x="258" y="194"/>
                  </a:lnTo>
                  <a:lnTo>
                    <a:pt x="25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53" name="Line 9"/>
            <p:cNvSpPr>
              <a:spLocks noChangeShapeType="1"/>
            </p:cNvSpPr>
            <p:nvPr/>
          </p:nvSpPr>
          <p:spPr bwMode="auto">
            <a:xfrm flipV="1">
              <a:off x="1046" y="1180"/>
              <a:ext cx="1" cy="25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54" name="Line 10"/>
            <p:cNvSpPr>
              <a:spLocks noChangeShapeType="1"/>
            </p:cNvSpPr>
            <p:nvPr/>
          </p:nvSpPr>
          <p:spPr bwMode="auto">
            <a:xfrm>
              <a:off x="1046" y="3777"/>
              <a:ext cx="348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55" name="Line 11"/>
            <p:cNvSpPr>
              <a:spLocks noChangeShapeType="1"/>
            </p:cNvSpPr>
            <p:nvPr/>
          </p:nvSpPr>
          <p:spPr bwMode="auto">
            <a:xfrm flipV="1">
              <a:off x="1046" y="1180"/>
              <a:ext cx="1" cy="25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56" name="Line 12"/>
            <p:cNvSpPr>
              <a:spLocks noChangeShapeType="1"/>
            </p:cNvSpPr>
            <p:nvPr/>
          </p:nvSpPr>
          <p:spPr bwMode="auto">
            <a:xfrm flipV="1">
              <a:off x="1046" y="3737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57" name="Line 13"/>
            <p:cNvSpPr>
              <a:spLocks noChangeShapeType="1"/>
            </p:cNvSpPr>
            <p:nvPr/>
          </p:nvSpPr>
          <p:spPr bwMode="auto">
            <a:xfrm>
              <a:off x="1046" y="1180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58" name="Rectangle 14"/>
            <p:cNvSpPr>
              <a:spLocks noChangeArrowheads="1"/>
            </p:cNvSpPr>
            <p:nvPr/>
          </p:nvSpPr>
          <p:spPr bwMode="auto">
            <a:xfrm>
              <a:off x="898" y="3817"/>
              <a:ext cx="324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-0.2</a:t>
              </a:r>
              <a:endParaRPr lang="en-US"/>
            </a:p>
          </p:txBody>
        </p:sp>
        <p:sp>
          <p:nvSpPr>
            <p:cNvPr id="185359" name="Line 15"/>
            <p:cNvSpPr>
              <a:spLocks noChangeShapeType="1"/>
            </p:cNvSpPr>
            <p:nvPr/>
          </p:nvSpPr>
          <p:spPr bwMode="auto">
            <a:xfrm flipV="1">
              <a:off x="1545" y="3737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60" name="Line 16"/>
            <p:cNvSpPr>
              <a:spLocks noChangeShapeType="1"/>
            </p:cNvSpPr>
            <p:nvPr/>
          </p:nvSpPr>
          <p:spPr bwMode="auto">
            <a:xfrm>
              <a:off x="1545" y="1180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61" name="Rectangle 17"/>
            <p:cNvSpPr>
              <a:spLocks noChangeArrowheads="1"/>
            </p:cNvSpPr>
            <p:nvPr/>
          </p:nvSpPr>
          <p:spPr bwMode="auto">
            <a:xfrm>
              <a:off x="1505" y="3817"/>
              <a:ext cx="148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/>
            </a:p>
          </p:txBody>
        </p:sp>
        <p:sp>
          <p:nvSpPr>
            <p:cNvPr id="185362" name="Line 18"/>
            <p:cNvSpPr>
              <a:spLocks noChangeShapeType="1"/>
            </p:cNvSpPr>
            <p:nvPr/>
          </p:nvSpPr>
          <p:spPr bwMode="auto">
            <a:xfrm flipV="1">
              <a:off x="2044" y="3737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63" name="Line 19"/>
            <p:cNvSpPr>
              <a:spLocks noChangeShapeType="1"/>
            </p:cNvSpPr>
            <p:nvPr/>
          </p:nvSpPr>
          <p:spPr bwMode="auto">
            <a:xfrm>
              <a:off x="2044" y="1180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64" name="Rectangle 20"/>
            <p:cNvSpPr>
              <a:spLocks noChangeArrowheads="1"/>
            </p:cNvSpPr>
            <p:nvPr/>
          </p:nvSpPr>
          <p:spPr bwMode="auto">
            <a:xfrm>
              <a:off x="1950" y="3817"/>
              <a:ext cx="270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en-US"/>
            </a:p>
          </p:txBody>
        </p:sp>
        <p:sp>
          <p:nvSpPr>
            <p:cNvPr id="185365" name="Line 21"/>
            <p:cNvSpPr>
              <a:spLocks noChangeShapeType="1"/>
            </p:cNvSpPr>
            <p:nvPr/>
          </p:nvSpPr>
          <p:spPr bwMode="auto">
            <a:xfrm flipV="1">
              <a:off x="2543" y="3737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66" name="Line 22"/>
            <p:cNvSpPr>
              <a:spLocks noChangeShapeType="1"/>
            </p:cNvSpPr>
            <p:nvPr/>
          </p:nvSpPr>
          <p:spPr bwMode="auto">
            <a:xfrm>
              <a:off x="2543" y="1180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67" name="Rectangle 23"/>
            <p:cNvSpPr>
              <a:spLocks noChangeArrowheads="1"/>
            </p:cNvSpPr>
            <p:nvPr/>
          </p:nvSpPr>
          <p:spPr bwMode="auto">
            <a:xfrm>
              <a:off x="2449" y="3817"/>
              <a:ext cx="270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en-US"/>
            </a:p>
          </p:txBody>
        </p:sp>
        <p:sp>
          <p:nvSpPr>
            <p:cNvPr id="185368" name="Line 24"/>
            <p:cNvSpPr>
              <a:spLocks noChangeShapeType="1"/>
            </p:cNvSpPr>
            <p:nvPr/>
          </p:nvSpPr>
          <p:spPr bwMode="auto">
            <a:xfrm flipV="1">
              <a:off x="3029" y="3737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69" name="Line 25"/>
            <p:cNvSpPr>
              <a:spLocks noChangeShapeType="1"/>
            </p:cNvSpPr>
            <p:nvPr/>
          </p:nvSpPr>
          <p:spPr bwMode="auto">
            <a:xfrm>
              <a:off x="3029" y="1180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70" name="Rectangle 26"/>
            <p:cNvSpPr>
              <a:spLocks noChangeArrowheads="1"/>
            </p:cNvSpPr>
            <p:nvPr/>
          </p:nvSpPr>
          <p:spPr bwMode="auto">
            <a:xfrm>
              <a:off x="2935" y="3817"/>
              <a:ext cx="270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en-US"/>
            </a:p>
          </p:txBody>
        </p:sp>
        <p:sp>
          <p:nvSpPr>
            <p:cNvPr id="185371" name="Line 27"/>
            <p:cNvSpPr>
              <a:spLocks noChangeShapeType="1"/>
            </p:cNvSpPr>
            <p:nvPr/>
          </p:nvSpPr>
          <p:spPr bwMode="auto">
            <a:xfrm flipV="1">
              <a:off x="3528" y="3737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72" name="Line 28"/>
            <p:cNvSpPr>
              <a:spLocks noChangeShapeType="1"/>
            </p:cNvSpPr>
            <p:nvPr/>
          </p:nvSpPr>
          <p:spPr bwMode="auto">
            <a:xfrm>
              <a:off x="3528" y="1180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73" name="Rectangle 29"/>
            <p:cNvSpPr>
              <a:spLocks noChangeArrowheads="1"/>
            </p:cNvSpPr>
            <p:nvPr/>
          </p:nvSpPr>
          <p:spPr bwMode="auto">
            <a:xfrm>
              <a:off x="3434" y="3817"/>
              <a:ext cx="270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en-US"/>
            </a:p>
          </p:txBody>
        </p:sp>
        <p:sp>
          <p:nvSpPr>
            <p:cNvPr id="185374" name="Line 30"/>
            <p:cNvSpPr>
              <a:spLocks noChangeShapeType="1"/>
            </p:cNvSpPr>
            <p:nvPr/>
          </p:nvSpPr>
          <p:spPr bwMode="auto">
            <a:xfrm flipV="1">
              <a:off x="4027" y="3737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75" name="Line 31"/>
            <p:cNvSpPr>
              <a:spLocks noChangeShapeType="1"/>
            </p:cNvSpPr>
            <p:nvPr/>
          </p:nvSpPr>
          <p:spPr bwMode="auto">
            <a:xfrm>
              <a:off x="4027" y="1180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76" name="Rectangle 32"/>
            <p:cNvSpPr>
              <a:spLocks noChangeArrowheads="1"/>
            </p:cNvSpPr>
            <p:nvPr/>
          </p:nvSpPr>
          <p:spPr bwMode="auto">
            <a:xfrm>
              <a:off x="3986" y="3817"/>
              <a:ext cx="148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en-US"/>
            </a:p>
          </p:txBody>
        </p:sp>
        <p:sp>
          <p:nvSpPr>
            <p:cNvPr id="185377" name="Line 33"/>
            <p:cNvSpPr>
              <a:spLocks noChangeShapeType="1"/>
            </p:cNvSpPr>
            <p:nvPr/>
          </p:nvSpPr>
          <p:spPr bwMode="auto">
            <a:xfrm flipV="1">
              <a:off x="4526" y="3737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78" name="Line 34"/>
            <p:cNvSpPr>
              <a:spLocks noChangeShapeType="1"/>
            </p:cNvSpPr>
            <p:nvPr/>
          </p:nvSpPr>
          <p:spPr bwMode="auto">
            <a:xfrm>
              <a:off x="4526" y="1180"/>
              <a:ext cx="1" cy="2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79" name="Rectangle 35"/>
            <p:cNvSpPr>
              <a:spLocks noChangeArrowheads="1"/>
            </p:cNvSpPr>
            <p:nvPr/>
          </p:nvSpPr>
          <p:spPr bwMode="auto">
            <a:xfrm>
              <a:off x="4432" y="3817"/>
              <a:ext cx="270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1.2</a:t>
              </a:r>
              <a:endParaRPr lang="en-US"/>
            </a:p>
          </p:txBody>
        </p:sp>
        <p:sp>
          <p:nvSpPr>
            <p:cNvPr id="185380" name="Line 36"/>
            <p:cNvSpPr>
              <a:spLocks noChangeShapeType="1"/>
            </p:cNvSpPr>
            <p:nvPr/>
          </p:nvSpPr>
          <p:spPr bwMode="auto">
            <a:xfrm>
              <a:off x="1046" y="3777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81" name="Line 37"/>
            <p:cNvSpPr>
              <a:spLocks noChangeShapeType="1"/>
            </p:cNvSpPr>
            <p:nvPr/>
          </p:nvSpPr>
          <p:spPr bwMode="auto">
            <a:xfrm flipH="1">
              <a:off x="4485" y="3777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82" name="Rectangle 38"/>
            <p:cNvSpPr>
              <a:spLocks noChangeArrowheads="1"/>
            </p:cNvSpPr>
            <p:nvPr/>
          </p:nvSpPr>
          <p:spPr bwMode="auto">
            <a:xfrm>
              <a:off x="871" y="3683"/>
              <a:ext cx="202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-5</a:t>
              </a:r>
              <a:endParaRPr lang="en-US"/>
            </a:p>
          </p:txBody>
        </p:sp>
        <p:sp>
          <p:nvSpPr>
            <p:cNvPr id="185383" name="Line 39"/>
            <p:cNvSpPr>
              <a:spLocks noChangeShapeType="1"/>
            </p:cNvSpPr>
            <p:nvPr/>
          </p:nvSpPr>
          <p:spPr bwMode="auto">
            <a:xfrm>
              <a:off x="1046" y="3402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84" name="Line 40"/>
            <p:cNvSpPr>
              <a:spLocks noChangeShapeType="1"/>
            </p:cNvSpPr>
            <p:nvPr/>
          </p:nvSpPr>
          <p:spPr bwMode="auto">
            <a:xfrm flipH="1">
              <a:off x="4485" y="3402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85" name="Rectangle 41"/>
            <p:cNvSpPr>
              <a:spLocks noChangeArrowheads="1"/>
            </p:cNvSpPr>
            <p:nvPr/>
          </p:nvSpPr>
          <p:spPr bwMode="auto">
            <a:xfrm>
              <a:off x="925" y="3308"/>
              <a:ext cx="148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/>
            </a:p>
          </p:txBody>
        </p:sp>
        <p:sp>
          <p:nvSpPr>
            <p:cNvPr id="185386" name="Line 42"/>
            <p:cNvSpPr>
              <a:spLocks noChangeShapeType="1"/>
            </p:cNvSpPr>
            <p:nvPr/>
          </p:nvSpPr>
          <p:spPr bwMode="auto">
            <a:xfrm>
              <a:off x="1046" y="3027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87" name="Line 43"/>
            <p:cNvSpPr>
              <a:spLocks noChangeShapeType="1"/>
            </p:cNvSpPr>
            <p:nvPr/>
          </p:nvSpPr>
          <p:spPr bwMode="auto">
            <a:xfrm flipH="1">
              <a:off x="4485" y="3027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88" name="Rectangle 44"/>
            <p:cNvSpPr>
              <a:spLocks noChangeArrowheads="1"/>
            </p:cNvSpPr>
            <p:nvPr/>
          </p:nvSpPr>
          <p:spPr bwMode="auto">
            <a:xfrm>
              <a:off x="925" y="2933"/>
              <a:ext cx="148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5</a:t>
              </a:r>
              <a:endParaRPr lang="en-US"/>
            </a:p>
          </p:txBody>
        </p:sp>
        <p:sp>
          <p:nvSpPr>
            <p:cNvPr id="185389" name="Line 45"/>
            <p:cNvSpPr>
              <a:spLocks noChangeShapeType="1"/>
            </p:cNvSpPr>
            <p:nvPr/>
          </p:nvSpPr>
          <p:spPr bwMode="auto">
            <a:xfrm>
              <a:off x="1046" y="2652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90" name="Line 46"/>
            <p:cNvSpPr>
              <a:spLocks noChangeShapeType="1"/>
            </p:cNvSpPr>
            <p:nvPr/>
          </p:nvSpPr>
          <p:spPr bwMode="auto">
            <a:xfrm flipH="1">
              <a:off x="4485" y="2652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91" name="Rectangle 47"/>
            <p:cNvSpPr>
              <a:spLocks noChangeArrowheads="1"/>
            </p:cNvSpPr>
            <p:nvPr/>
          </p:nvSpPr>
          <p:spPr bwMode="auto">
            <a:xfrm>
              <a:off x="844" y="2559"/>
              <a:ext cx="22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10</a:t>
              </a:r>
              <a:endParaRPr lang="en-US"/>
            </a:p>
          </p:txBody>
        </p:sp>
        <p:sp>
          <p:nvSpPr>
            <p:cNvPr id="185392" name="Line 48"/>
            <p:cNvSpPr>
              <a:spLocks noChangeShapeType="1"/>
            </p:cNvSpPr>
            <p:nvPr/>
          </p:nvSpPr>
          <p:spPr bwMode="auto">
            <a:xfrm>
              <a:off x="1046" y="2291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93" name="Line 49"/>
            <p:cNvSpPr>
              <a:spLocks noChangeShapeType="1"/>
            </p:cNvSpPr>
            <p:nvPr/>
          </p:nvSpPr>
          <p:spPr bwMode="auto">
            <a:xfrm flipH="1">
              <a:off x="4485" y="2291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94" name="Rectangle 50"/>
            <p:cNvSpPr>
              <a:spLocks noChangeArrowheads="1"/>
            </p:cNvSpPr>
            <p:nvPr/>
          </p:nvSpPr>
          <p:spPr bwMode="auto">
            <a:xfrm>
              <a:off x="844" y="2197"/>
              <a:ext cx="22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15</a:t>
              </a:r>
              <a:endParaRPr lang="en-US"/>
            </a:p>
          </p:txBody>
        </p:sp>
        <p:sp>
          <p:nvSpPr>
            <p:cNvPr id="185395" name="Line 51"/>
            <p:cNvSpPr>
              <a:spLocks noChangeShapeType="1"/>
            </p:cNvSpPr>
            <p:nvPr/>
          </p:nvSpPr>
          <p:spPr bwMode="auto">
            <a:xfrm>
              <a:off x="1046" y="1916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96" name="Line 52"/>
            <p:cNvSpPr>
              <a:spLocks noChangeShapeType="1"/>
            </p:cNvSpPr>
            <p:nvPr/>
          </p:nvSpPr>
          <p:spPr bwMode="auto">
            <a:xfrm flipH="1">
              <a:off x="4485" y="1916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97" name="Rectangle 53"/>
            <p:cNvSpPr>
              <a:spLocks noChangeArrowheads="1"/>
            </p:cNvSpPr>
            <p:nvPr/>
          </p:nvSpPr>
          <p:spPr bwMode="auto">
            <a:xfrm>
              <a:off x="844" y="1822"/>
              <a:ext cx="22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20</a:t>
              </a:r>
              <a:endParaRPr lang="en-US"/>
            </a:p>
          </p:txBody>
        </p:sp>
        <p:sp>
          <p:nvSpPr>
            <p:cNvPr id="185398" name="Line 54"/>
            <p:cNvSpPr>
              <a:spLocks noChangeShapeType="1"/>
            </p:cNvSpPr>
            <p:nvPr/>
          </p:nvSpPr>
          <p:spPr bwMode="auto">
            <a:xfrm>
              <a:off x="1046" y="1541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399" name="Line 55"/>
            <p:cNvSpPr>
              <a:spLocks noChangeShapeType="1"/>
            </p:cNvSpPr>
            <p:nvPr/>
          </p:nvSpPr>
          <p:spPr bwMode="auto">
            <a:xfrm flipH="1">
              <a:off x="4485" y="1541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00" name="Rectangle 56"/>
            <p:cNvSpPr>
              <a:spLocks noChangeArrowheads="1"/>
            </p:cNvSpPr>
            <p:nvPr/>
          </p:nvSpPr>
          <p:spPr bwMode="auto">
            <a:xfrm>
              <a:off x="844" y="1447"/>
              <a:ext cx="22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25</a:t>
              </a:r>
              <a:endParaRPr lang="en-US"/>
            </a:p>
          </p:txBody>
        </p:sp>
        <p:sp>
          <p:nvSpPr>
            <p:cNvPr id="185401" name="Line 57"/>
            <p:cNvSpPr>
              <a:spLocks noChangeShapeType="1"/>
            </p:cNvSpPr>
            <p:nvPr/>
          </p:nvSpPr>
          <p:spPr bwMode="auto">
            <a:xfrm>
              <a:off x="1046" y="1180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02" name="Line 58"/>
            <p:cNvSpPr>
              <a:spLocks noChangeShapeType="1"/>
            </p:cNvSpPr>
            <p:nvPr/>
          </p:nvSpPr>
          <p:spPr bwMode="auto">
            <a:xfrm flipH="1">
              <a:off x="4485" y="1180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03" name="Rectangle 59"/>
            <p:cNvSpPr>
              <a:spLocks noChangeArrowheads="1"/>
            </p:cNvSpPr>
            <p:nvPr/>
          </p:nvSpPr>
          <p:spPr bwMode="auto">
            <a:xfrm>
              <a:off x="844" y="1086"/>
              <a:ext cx="229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30</a:t>
              </a:r>
              <a:endParaRPr lang="en-US"/>
            </a:p>
          </p:txBody>
        </p:sp>
        <p:sp>
          <p:nvSpPr>
            <p:cNvPr id="185404" name="Line 60"/>
            <p:cNvSpPr>
              <a:spLocks noChangeShapeType="1"/>
            </p:cNvSpPr>
            <p:nvPr/>
          </p:nvSpPr>
          <p:spPr bwMode="auto">
            <a:xfrm>
              <a:off x="1046" y="1180"/>
              <a:ext cx="348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05" name="Freeform 61"/>
            <p:cNvSpPr>
              <a:spLocks/>
            </p:cNvSpPr>
            <p:nvPr/>
          </p:nvSpPr>
          <p:spPr bwMode="auto">
            <a:xfrm>
              <a:off x="1046" y="1180"/>
              <a:ext cx="3480" cy="2597"/>
            </a:xfrm>
            <a:custGeom>
              <a:avLst/>
              <a:gdLst/>
              <a:ahLst/>
              <a:cxnLst>
                <a:cxn ang="0">
                  <a:pos x="0" y="194"/>
                </a:cxn>
                <a:cxn ang="0">
                  <a:pos x="258" y="194"/>
                </a:cxn>
                <a:cxn ang="0">
                  <a:pos x="258" y="0"/>
                </a:cxn>
              </a:cxnLst>
              <a:rect l="0" t="0" r="r" b="b"/>
              <a:pathLst>
                <a:path w="258" h="194">
                  <a:moveTo>
                    <a:pt x="0" y="194"/>
                  </a:moveTo>
                  <a:lnTo>
                    <a:pt x="258" y="194"/>
                  </a:lnTo>
                  <a:lnTo>
                    <a:pt x="25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06" name="Line 62"/>
            <p:cNvSpPr>
              <a:spLocks noChangeShapeType="1"/>
            </p:cNvSpPr>
            <p:nvPr/>
          </p:nvSpPr>
          <p:spPr bwMode="auto">
            <a:xfrm flipV="1">
              <a:off x="1046" y="1180"/>
              <a:ext cx="1" cy="25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07" name="Line 63"/>
            <p:cNvSpPr>
              <a:spLocks noChangeShapeType="1"/>
            </p:cNvSpPr>
            <p:nvPr/>
          </p:nvSpPr>
          <p:spPr bwMode="auto">
            <a:xfrm>
              <a:off x="1545" y="1287"/>
              <a:ext cx="1" cy="14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08" name="Line 64"/>
            <p:cNvSpPr>
              <a:spLocks noChangeShapeType="1"/>
            </p:cNvSpPr>
            <p:nvPr/>
          </p:nvSpPr>
          <p:spPr bwMode="auto">
            <a:xfrm>
              <a:off x="1518" y="1287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09" name="Line 65"/>
            <p:cNvSpPr>
              <a:spLocks noChangeShapeType="1"/>
            </p:cNvSpPr>
            <p:nvPr/>
          </p:nvSpPr>
          <p:spPr bwMode="auto">
            <a:xfrm>
              <a:off x="1518" y="1434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10" name="Line 66"/>
            <p:cNvSpPr>
              <a:spLocks noChangeShapeType="1"/>
            </p:cNvSpPr>
            <p:nvPr/>
          </p:nvSpPr>
          <p:spPr bwMode="auto">
            <a:xfrm>
              <a:off x="1572" y="1608"/>
              <a:ext cx="1" cy="12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11" name="Line 67"/>
            <p:cNvSpPr>
              <a:spLocks noChangeShapeType="1"/>
            </p:cNvSpPr>
            <p:nvPr/>
          </p:nvSpPr>
          <p:spPr bwMode="auto">
            <a:xfrm>
              <a:off x="1545" y="1608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12" name="Line 68"/>
            <p:cNvSpPr>
              <a:spLocks noChangeShapeType="1"/>
            </p:cNvSpPr>
            <p:nvPr/>
          </p:nvSpPr>
          <p:spPr bwMode="auto">
            <a:xfrm>
              <a:off x="1545" y="1729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13" name="Line 69"/>
            <p:cNvSpPr>
              <a:spLocks noChangeShapeType="1"/>
            </p:cNvSpPr>
            <p:nvPr/>
          </p:nvSpPr>
          <p:spPr bwMode="auto">
            <a:xfrm>
              <a:off x="1802" y="3081"/>
              <a:ext cx="1" cy="10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14" name="Line 70"/>
            <p:cNvSpPr>
              <a:spLocks noChangeShapeType="1"/>
            </p:cNvSpPr>
            <p:nvPr/>
          </p:nvSpPr>
          <p:spPr bwMode="auto">
            <a:xfrm>
              <a:off x="1775" y="3081"/>
              <a:ext cx="40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15" name="Line 71"/>
            <p:cNvSpPr>
              <a:spLocks noChangeShapeType="1"/>
            </p:cNvSpPr>
            <p:nvPr/>
          </p:nvSpPr>
          <p:spPr bwMode="auto">
            <a:xfrm>
              <a:off x="1775" y="3188"/>
              <a:ext cx="40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16" name="Line 72"/>
            <p:cNvSpPr>
              <a:spLocks noChangeShapeType="1"/>
            </p:cNvSpPr>
            <p:nvPr/>
          </p:nvSpPr>
          <p:spPr bwMode="auto">
            <a:xfrm>
              <a:off x="2328" y="3630"/>
              <a:ext cx="1" cy="8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17" name="Line 73"/>
            <p:cNvSpPr>
              <a:spLocks noChangeShapeType="1"/>
            </p:cNvSpPr>
            <p:nvPr/>
          </p:nvSpPr>
          <p:spPr bwMode="auto">
            <a:xfrm>
              <a:off x="2301" y="3630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18" name="Line 74"/>
            <p:cNvSpPr>
              <a:spLocks noChangeShapeType="1"/>
            </p:cNvSpPr>
            <p:nvPr/>
          </p:nvSpPr>
          <p:spPr bwMode="auto">
            <a:xfrm>
              <a:off x="2301" y="3710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19" name="Line 75"/>
            <p:cNvSpPr>
              <a:spLocks noChangeShapeType="1"/>
            </p:cNvSpPr>
            <p:nvPr/>
          </p:nvSpPr>
          <p:spPr bwMode="auto">
            <a:xfrm>
              <a:off x="2651" y="3630"/>
              <a:ext cx="1" cy="8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20" name="Line 76"/>
            <p:cNvSpPr>
              <a:spLocks noChangeShapeType="1"/>
            </p:cNvSpPr>
            <p:nvPr/>
          </p:nvSpPr>
          <p:spPr bwMode="auto">
            <a:xfrm>
              <a:off x="2624" y="3630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21" name="Line 77"/>
            <p:cNvSpPr>
              <a:spLocks noChangeShapeType="1"/>
            </p:cNvSpPr>
            <p:nvPr/>
          </p:nvSpPr>
          <p:spPr bwMode="auto">
            <a:xfrm>
              <a:off x="2624" y="3710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22" name="Line 78"/>
            <p:cNvSpPr>
              <a:spLocks noChangeShapeType="1"/>
            </p:cNvSpPr>
            <p:nvPr/>
          </p:nvSpPr>
          <p:spPr bwMode="auto">
            <a:xfrm>
              <a:off x="2786" y="3589"/>
              <a:ext cx="1" cy="8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23" name="Line 79"/>
            <p:cNvSpPr>
              <a:spLocks noChangeShapeType="1"/>
            </p:cNvSpPr>
            <p:nvPr/>
          </p:nvSpPr>
          <p:spPr bwMode="auto">
            <a:xfrm>
              <a:off x="2759" y="3589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24" name="Line 80"/>
            <p:cNvSpPr>
              <a:spLocks noChangeShapeType="1"/>
            </p:cNvSpPr>
            <p:nvPr/>
          </p:nvSpPr>
          <p:spPr bwMode="auto">
            <a:xfrm>
              <a:off x="2759" y="3670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25" name="Line 81"/>
            <p:cNvSpPr>
              <a:spLocks noChangeShapeType="1"/>
            </p:cNvSpPr>
            <p:nvPr/>
          </p:nvSpPr>
          <p:spPr bwMode="auto">
            <a:xfrm>
              <a:off x="2975" y="3589"/>
              <a:ext cx="1" cy="9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26" name="Line 82"/>
            <p:cNvSpPr>
              <a:spLocks noChangeShapeType="1"/>
            </p:cNvSpPr>
            <p:nvPr/>
          </p:nvSpPr>
          <p:spPr bwMode="auto">
            <a:xfrm>
              <a:off x="2948" y="3589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27" name="Line 83"/>
            <p:cNvSpPr>
              <a:spLocks noChangeShapeType="1"/>
            </p:cNvSpPr>
            <p:nvPr/>
          </p:nvSpPr>
          <p:spPr bwMode="auto">
            <a:xfrm>
              <a:off x="2948" y="3683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28" name="Line 84"/>
            <p:cNvSpPr>
              <a:spLocks noChangeShapeType="1"/>
            </p:cNvSpPr>
            <p:nvPr/>
          </p:nvSpPr>
          <p:spPr bwMode="auto">
            <a:xfrm>
              <a:off x="3299" y="3643"/>
              <a:ext cx="1" cy="8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29" name="Line 85"/>
            <p:cNvSpPr>
              <a:spLocks noChangeShapeType="1"/>
            </p:cNvSpPr>
            <p:nvPr/>
          </p:nvSpPr>
          <p:spPr bwMode="auto">
            <a:xfrm>
              <a:off x="3272" y="3643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30" name="Line 86"/>
            <p:cNvSpPr>
              <a:spLocks noChangeShapeType="1"/>
            </p:cNvSpPr>
            <p:nvPr/>
          </p:nvSpPr>
          <p:spPr bwMode="auto">
            <a:xfrm>
              <a:off x="3272" y="3723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31" name="Line 87"/>
            <p:cNvSpPr>
              <a:spLocks noChangeShapeType="1"/>
            </p:cNvSpPr>
            <p:nvPr/>
          </p:nvSpPr>
          <p:spPr bwMode="auto">
            <a:xfrm>
              <a:off x="4027" y="3442"/>
              <a:ext cx="1" cy="10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32" name="Line 88"/>
            <p:cNvSpPr>
              <a:spLocks noChangeShapeType="1"/>
            </p:cNvSpPr>
            <p:nvPr/>
          </p:nvSpPr>
          <p:spPr bwMode="auto">
            <a:xfrm>
              <a:off x="4000" y="3442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33" name="Line 89"/>
            <p:cNvSpPr>
              <a:spLocks noChangeShapeType="1"/>
            </p:cNvSpPr>
            <p:nvPr/>
          </p:nvSpPr>
          <p:spPr bwMode="auto">
            <a:xfrm>
              <a:off x="4000" y="3549"/>
              <a:ext cx="54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34" name="Freeform 90"/>
            <p:cNvSpPr>
              <a:spLocks/>
            </p:cNvSpPr>
            <p:nvPr/>
          </p:nvSpPr>
          <p:spPr bwMode="auto">
            <a:xfrm>
              <a:off x="1545" y="1354"/>
              <a:ext cx="2482" cy="23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321"/>
                </a:cxn>
                <a:cxn ang="0">
                  <a:pos x="257" y="1780"/>
                </a:cxn>
                <a:cxn ang="0">
                  <a:pos x="783" y="2316"/>
                </a:cxn>
                <a:cxn ang="0">
                  <a:pos x="1106" y="2316"/>
                </a:cxn>
                <a:cxn ang="0">
                  <a:pos x="1241" y="2276"/>
                </a:cxn>
                <a:cxn ang="0">
                  <a:pos x="1430" y="2276"/>
                </a:cxn>
                <a:cxn ang="0">
                  <a:pos x="1754" y="2329"/>
                </a:cxn>
                <a:cxn ang="0">
                  <a:pos x="2482" y="2142"/>
                </a:cxn>
              </a:cxnLst>
              <a:rect l="0" t="0" r="r" b="b"/>
              <a:pathLst>
                <a:path w="2482" h="2329">
                  <a:moveTo>
                    <a:pt x="0" y="0"/>
                  </a:moveTo>
                  <a:lnTo>
                    <a:pt x="27" y="321"/>
                  </a:lnTo>
                  <a:lnTo>
                    <a:pt x="257" y="1780"/>
                  </a:lnTo>
                  <a:lnTo>
                    <a:pt x="783" y="2316"/>
                  </a:lnTo>
                  <a:lnTo>
                    <a:pt x="1106" y="2316"/>
                  </a:lnTo>
                  <a:lnTo>
                    <a:pt x="1241" y="2276"/>
                  </a:lnTo>
                  <a:lnTo>
                    <a:pt x="1430" y="2276"/>
                  </a:lnTo>
                  <a:lnTo>
                    <a:pt x="1754" y="2329"/>
                  </a:lnTo>
                  <a:lnTo>
                    <a:pt x="2482" y="2142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435" name="Rectangle 91"/>
            <p:cNvSpPr>
              <a:spLocks noChangeArrowheads="1"/>
            </p:cNvSpPr>
            <p:nvPr/>
          </p:nvSpPr>
          <p:spPr bwMode="auto">
            <a:xfrm>
              <a:off x="2287" y="912"/>
              <a:ext cx="112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Helvetica" pitchFamily="34" charset="0"/>
                </a:rPr>
                <a:t>Retrial Rate = 0.1</a:t>
              </a:r>
              <a:endParaRPr lang="en-US" dirty="0"/>
            </a:p>
          </p:txBody>
        </p:sp>
        <p:sp>
          <p:nvSpPr>
            <p:cNvPr id="185436" name="Rectangle 92"/>
            <p:cNvSpPr>
              <a:spLocks noChangeArrowheads="1"/>
            </p:cNvSpPr>
            <p:nvPr/>
          </p:nvSpPr>
          <p:spPr bwMode="auto">
            <a:xfrm>
              <a:off x="2665" y="4018"/>
              <a:ext cx="270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CV</a:t>
              </a:r>
              <a:endParaRPr lang="en-US"/>
            </a:p>
          </p:txBody>
        </p:sp>
        <p:sp>
          <p:nvSpPr>
            <p:cNvPr id="185437" name="Rectangle 93"/>
            <p:cNvSpPr>
              <a:spLocks noChangeArrowheads="1"/>
            </p:cNvSpPr>
            <p:nvPr/>
          </p:nvSpPr>
          <p:spPr bwMode="auto">
            <a:xfrm rot="16200000">
              <a:off x="40" y="2346"/>
              <a:ext cx="1268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Helvetica" pitchFamily="34" charset="0"/>
                </a:rPr>
                <a:t>% difference in Lo</a:t>
              </a:r>
              <a:endParaRPr lang="en-US"/>
            </a:p>
          </p:txBody>
        </p:sp>
      </p:grp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NP: % Diff in Lo</a:t>
            </a:r>
          </a:p>
        </p:txBody>
      </p:sp>
      <p:pic>
        <p:nvPicPr>
          <p:cNvPr id="7475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19200"/>
            <a:ext cx="7467600" cy="559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</a:t>
            </a:r>
            <a:r>
              <a:rPr lang="en-US" baseline="-25000" smtClean="0"/>
              <a:t>2</a:t>
            </a:r>
            <a:r>
              <a:rPr lang="en-US" smtClean="0"/>
              <a:t>*: % Diff in Lo</a:t>
            </a:r>
          </a:p>
        </p:txBody>
      </p:sp>
      <p:pic>
        <p:nvPicPr>
          <p:cNvPr id="17203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219200"/>
            <a:ext cx="7467600" cy="559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Recall: % Diff in Pr(delay)</a:t>
            </a:r>
          </a:p>
        </p:txBody>
      </p:sp>
      <p:pic>
        <p:nvPicPr>
          <p:cNvPr id="193539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1474788"/>
            <a:ext cx="7239000" cy="5383212"/>
          </a:xfrm>
          <a:noFill/>
          <a:ln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NP: % Diff in Pr(delay)</a:t>
            </a:r>
          </a:p>
        </p:txBody>
      </p:sp>
      <p:pic>
        <p:nvPicPr>
          <p:cNvPr id="7885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295400"/>
            <a:ext cx="7391400" cy="553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</a:t>
            </a:r>
            <a:r>
              <a:rPr lang="en-US" baseline="-25000" smtClean="0"/>
              <a:t>2</a:t>
            </a:r>
            <a:r>
              <a:rPr lang="en-US" smtClean="0"/>
              <a:t>*: % Diff in Pr(delay)</a:t>
            </a:r>
          </a:p>
        </p:txBody>
      </p:sp>
      <p:pic>
        <p:nvPicPr>
          <p:cNvPr id="1843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371600"/>
            <a:ext cx="7315200" cy="548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 not use exponential retrials as an approximation to G-retrials when             CV &lt; 0.1 and retrial rate &lt;= 0.1</a:t>
            </a:r>
          </a:p>
          <a:p>
            <a:endParaRPr lang="en-US" dirty="0" smtClean="0"/>
          </a:p>
          <a:p>
            <a:r>
              <a:rPr lang="en-US" dirty="0" smtClean="0"/>
              <a:t>NP and H</a:t>
            </a:r>
            <a:r>
              <a:rPr lang="en-US" baseline="-25000" dirty="0" smtClean="0"/>
              <a:t>2</a:t>
            </a:r>
            <a:r>
              <a:rPr lang="en-US" dirty="0" smtClean="0"/>
              <a:t>* distributions do not replicate simulations at low CV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Single-Server Systems:</a:t>
            </a:r>
            <a:br>
              <a:rPr lang="en-US" sz="4000" smtClean="0"/>
            </a:br>
            <a:r>
              <a:rPr lang="en-US" sz="4000" smtClean="0"/>
              <a:t> Distribution matters!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Ethernet and </a:t>
            </a:r>
            <a:r>
              <a:rPr lang="en-US" dirty="0" err="1" smtClean="0"/>
              <a:t>WiFi</a:t>
            </a:r>
            <a:r>
              <a:rPr lang="en-US" dirty="0" smtClean="0"/>
              <a:t> deliberately avoid using deterministic retrial </a:t>
            </a:r>
            <a:r>
              <a:rPr lang="en-US" dirty="0" smtClean="0"/>
              <a:t>distributions</a:t>
            </a:r>
          </a:p>
          <a:p>
            <a:endParaRPr lang="en-US" dirty="0" smtClean="0"/>
          </a:p>
          <a:p>
            <a:r>
              <a:rPr lang="en-US" dirty="0" smtClean="0"/>
              <a:t>They are single-server systems, </a:t>
            </a:r>
            <a:r>
              <a:rPr lang="en-US" dirty="0" smtClean="0"/>
              <a:t>though</a:t>
            </a:r>
          </a:p>
          <a:p>
            <a:endParaRPr lang="en-US" dirty="0" smtClean="0"/>
          </a:p>
          <a:p>
            <a:r>
              <a:rPr lang="en-US" dirty="0" smtClean="0"/>
              <a:t>Multi-server systems generally act differently for measures like probability of delay.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Queue-and-eh?</a:t>
            </a:r>
            <a:endParaRPr lang="en-US" dirty="0" smtClean="0"/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Andrew Ross, </a:t>
            </a:r>
            <a:r>
              <a:rPr lang="en-US" smtClean="0">
                <a:hlinkClick r:id="rId2"/>
              </a:rPr>
              <a:t>andrew.ross@emich.edu</a:t>
            </a:r>
            <a:endParaRPr lang="en-US" smtClean="0"/>
          </a:p>
          <a:p>
            <a:r>
              <a:rPr lang="en-US" smtClean="0"/>
              <a:t>David Lubke, </a:t>
            </a:r>
            <a:r>
              <a:rPr lang="en-US" smtClean="0">
                <a:hlinkClick r:id="rId3"/>
              </a:rPr>
              <a:t>dlubke@emich.edu</a:t>
            </a:r>
            <a:endParaRPr lang="en-US" smtClean="0"/>
          </a:p>
          <a:p>
            <a:r>
              <a:rPr lang="en-US" smtClean="0"/>
              <a:t>Andrew Livingston, </a:t>
            </a:r>
            <a:r>
              <a:rPr lang="en-US" smtClean="0">
                <a:hlinkClick r:id="rId4"/>
              </a:rPr>
              <a:t>alivings@emich.edu</a:t>
            </a:r>
            <a:endParaRPr lang="en-US" smtClean="0"/>
          </a:p>
          <a:p>
            <a:r>
              <a:rPr lang="en-US" smtClean="0"/>
              <a:t>Katie Ballentine, </a:t>
            </a:r>
            <a:r>
              <a:rPr lang="en-US" smtClean="0">
                <a:hlinkClick r:id="rId5"/>
              </a:rPr>
              <a:t>knballentine@gmail.com</a:t>
            </a:r>
            <a:endParaRPr lang="en-US" smtClean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General-Retrials literature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Yang, Posner, Templeton, Li (1994): An approximation for  M/G/1+G-retrials</a:t>
            </a:r>
          </a:p>
          <a:p>
            <a:r>
              <a:rPr lang="en-US" smtClean="0"/>
              <a:t>Many authors: only one person in orbit may retry (“constant retrial policy”)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Pr(retry fails) as system grows</a:t>
            </a:r>
          </a:p>
        </p:txBody>
      </p:sp>
      <p:pic>
        <p:nvPicPr>
          <p:cNvPr id="1443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19200"/>
            <a:ext cx="7467600" cy="555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P(retry fail)/P(new fail)</a:t>
            </a:r>
          </a:p>
        </p:txBody>
      </p:sp>
      <p:pic>
        <p:nvPicPr>
          <p:cNvPr id="145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524000"/>
            <a:ext cx="7010400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9" name="Picture 11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2588" y="1068388"/>
            <a:ext cx="8464550" cy="5641975"/>
          </a:xfrm>
          <a:noFill/>
          <a:ln/>
        </p:spPr>
      </p:pic>
      <p:sp>
        <p:nvSpPr>
          <p:cNvPr id="1044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% Diff: Average Number in Orbit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143000" y="4114800"/>
            <a:ext cx="1600200" cy="860425"/>
            <a:chOff x="2377" y="3545"/>
            <a:chExt cx="1008" cy="542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3" name="Oval 12"/>
            <p:cNvSpPr>
              <a:spLocks noChangeArrowheads="1"/>
            </p:cNvSpPr>
            <p:nvPr/>
          </p:nvSpPr>
          <p:spPr bwMode="auto">
            <a:xfrm>
              <a:off x="2377" y="3545"/>
              <a:ext cx="1008" cy="542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Text Box 13"/>
            <p:cNvSpPr txBox="1">
              <a:spLocks noChangeArrowheads="1"/>
            </p:cNvSpPr>
            <p:nvPr/>
          </p:nvSpPr>
          <p:spPr bwMode="auto">
            <a:xfrm>
              <a:off x="2473" y="3682"/>
              <a:ext cx="816" cy="25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2000" b="1" dirty="0"/>
                <a:t>Queue</a:t>
              </a:r>
            </a:p>
          </p:txBody>
        </p:sp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3657600" y="3733800"/>
            <a:ext cx="1600200" cy="1600200"/>
            <a:chOff x="3888" y="1848"/>
            <a:chExt cx="1008" cy="1008"/>
          </a:xfrm>
          <a:noFill/>
        </p:grpSpPr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3888" y="1848"/>
              <a:ext cx="1008" cy="1008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3984" y="2227"/>
              <a:ext cx="816" cy="25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rgbClr val="FFFFFF"/>
                  </a:solidFill>
                </a:rPr>
                <a:t>Service</a:t>
              </a:r>
            </a:p>
          </p:txBody>
        </p:sp>
      </p:grp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2438400" y="1828800"/>
            <a:ext cx="1295400" cy="1295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cs typeface="Arial" pitchFamily="34" charset="0"/>
              </a:rPr>
              <a:t>Orbit 1</a:t>
            </a:r>
            <a:endParaRPr lang="en-US" sz="2000" b="1" dirty="0">
              <a:cs typeface="Arial" pitchFamily="34" charset="0"/>
            </a:endParaRPr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5105400" y="1828800"/>
            <a:ext cx="1295400" cy="1295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cs typeface="Arial" pitchFamily="34" charset="0"/>
              </a:rPr>
              <a:t>Orbit 2</a:t>
            </a:r>
          </a:p>
        </p:txBody>
      </p:sp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6324600" y="4114800"/>
            <a:ext cx="1600200" cy="860425"/>
            <a:chOff x="2377" y="3545"/>
            <a:chExt cx="1008" cy="542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5" name="Oval 12"/>
            <p:cNvSpPr>
              <a:spLocks noChangeArrowheads="1"/>
            </p:cNvSpPr>
            <p:nvPr/>
          </p:nvSpPr>
          <p:spPr bwMode="auto">
            <a:xfrm>
              <a:off x="2377" y="3545"/>
              <a:ext cx="1008" cy="542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2473" y="3682"/>
              <a:ext cx="816" cy="25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2000" b="1" dirty="0"/>
                <a:t>Sys Out</a:t>
              </a:r>
            </a:p>
          </p:txBody>
        </p:sp>
      </p:grpSp>
      <p:sp>
        <p:nvSpPr>
          <p:cNvPr id="188423" name="Freeform 50"/>
          <p:cNvSpPr>
            <a:spLocks noChangeArrowheads="1"/>
          </p:cNvSpPr>
          <p:nvPr/>
        </p:nvSpPr>
        <p:spPr bwMode="auto">
          <a:xfrm>
            <a:off x="5297488" y="3221038"/>
            <a:ext cx="468312" cy="987425"/>
          </a:xfrm>
          <a:custGeom>
            <a:avLst/>
            <a:gdLst>
              <a:gd name="T0" fmla="*/ 162119 w 772515"/>
              <a:gd name="T1" fmla="*/ 0 h 662189"/>
              <a:gd name="T2" fmla="*/ 145181 w 772515"/>
              <a:gd name="T3" fmla="*/ 1692412 h 662189"/>
              <a:gd name="T4" fmla="*/ 0 w 772515"/>
              <a:gd name="T5" fmla="*/ 2196534 h 662189"/>
              <a:gd name="T6" fmla="*/ 0 60000 65536"/>
              <a:gd name="T7" fmla="*/ 0 60000 65536"/>
              <a:gd name="T8" fmla="*/ 0 60000 65536"/>
              <a:gd name="T9" fmla="*/ 0 w 772515"/>
              <a:gd name="T10" fmla="*/ 0 h 662189"/>
              <a:gd name="T11" fmla="*/ 772515 w 772515"/>
              <a:gd name="T12" fmla="*/ 662189 h 6621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72515" h="662189">
                <a:moveTo>
                  <a:pt x="727286" y="0"/>
                </a:moveTo>
                <a:cubicBezTo>
                  <a:pt x="749900" y="199923"/>
                  <a:pt x="772515" y="399846"/>
                  <a:pt x="651301" y="510211"/>
                </a:cubicBezTo>
                <a:cubicBezTo>
                  <a:pt x="530087" y="620576"/>
                  <a:pt x="0" y="662189"/>
                  <a:pt x="0" y="662189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cxnSp>
        <p:nvCxnSpPr>
          <p:cNvPr id="188424" name="Straight Arrow Connector 52"/>
          <p:cNvCxnSpPr>
            <a:cxnSpLocks noChangeShapeType="1"/>
          </p:cNvCxnSpPr>
          <p:nvPr/>
        </p:nvCxnSpPr>
        <p:spPr bwMode="auto">
          <a:xfrm>
            <a:off x="3832225" y="2482850"/>
            <a:ext cx="1171575" cy="1111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</p:spPr>
      </p:cxnSp>
      <p:cxnSp>
        <p:nvCxnSpPr>
          <p:cNvPr id="188425" name="Straight Arrow Connector 54"/>
          <p:cNvCxnSpPr>
            <a:cxnSpLocks noChangeShapeType="1"/>
          </p:cNvCxnSpPr>
          <p:nvPr/>
        </p:nvCxnSpPr>
        <p:spPr bwMode="auto">
          <a:xfrm>
            <a:off x="2833688" y="4545013"/>
            <a:ext cx="747712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</p:spPr>
      </p:cxnSp>
      <p:cxnSp>
        <p:nvCxnSpPr>
          <p:cNvPr id="188426" name="Straight Arrow Connector 60"/>
          <p:cNvCxnSpPr>
            <a:cxnSpLocks noChangeShapeType="1"/>
          </p:cNvCxnSpPr>
          <p:nvPr/>
        </p:nvCxnSpPr>
        <p:spPr bwMode="auto">
          <a:xfrm>
            <a:off x="5362575" y="4545013"/>
            <a:ext cx="868363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</p:spPr>
      </p:cxnSp>
      <p:sp>
        <p:nvSpPr>
          <p:cNvPr id="188427" name="Freeform 62"/>
          <p:cNvSpPr>
            <a:spLocks noChangeArrowheads="1"/>
          </p:cNvSpPr>
          <p:nvPr/>
        </p:nvSpPr>
        <p:spPr bwMode="auto">
          <a:xfrm>
            <a:off x="3028950" y="3232150"/>
            <a:ext cx="563563" cy="1038225"/>
          </a:xfrm>
          <a:custGeom>
            <a:avLst/>
            <a:gdLst>
              <a:gd name="T0" fmla="*/ 468283 w 618736"/>
              <a:gd name="T1" fmla="*/ 1461733 h 869349"/>
              <a:gd name="T2" fmla="*/ 73939 w 618736"/>
              <a:gd name="T3" fmla="*/ 1025961 h 869349"/>
              <a:gd name="T4" fmla="*/ 24646 w 618736"/>
              <a:gd name="T5" fmla="*/ 0 h 869349"/>
              <a:gd name="T6" fmla="*/ 0 60000 65536"/>
              <a:gd name="T7" fmla="*/ 0 60000 65536"/>
              <a:gd name="T8" fmla="*/ 0 60000 65536"/>
              <a:gd name="T9" fmla="*/ 0 w 618736"/>
              <a:gd name="T10" fmla="*/ 0 h 869349"/>
              <a:gd name="T11" fmla="*/ 618736 w 618736"/>
              <a:gd name="T12" fmla="*/ 869349 h 86934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18736" h="869349">
                <a:moveTo>
                  <a:pt x="618736" y="857589"/>
                </a:moveTo>
                <a:cubicBezTo>
                  <a:pt x="407063" y="869349"/>
                  <a:pt x="195390" y="744855"/>
                  <a:pt x="97695" y="601924"/>
                </a:cubicBezTo>
                <a:cubicBezTo>
                  <a:pt x="0" y="458993"/>
                  <a:pt x="43420" y="121221"/>
                  <a:pt x="32565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sp>
        <p:nvSpPr>
          <p:cNvPr id="188428" name="Freeform 63"/>
          <p:cNvSpPr>
            <a:spLocks noChangeArrowheads="1"/>
          </p:cNvSpPr>
          <p:nvPr/>
        </p:nvSpPr>
        <p:spPr bwMode="auto">
          <a:xfrm>
            <a:off x="3832225" y="2451100"/>
            <a:ext cx="661988" cy="1203325"/>
          </a:xfrm>
          <a:custGeom>
            <a:avLst/>
            <a:gdLst>
              <a:gd name="T0" fmla="*/ 0 w 662157"/>
              <a:gd name="T1" fmla="*/ 31625 h 1204063"/>
              <a:gd name="T2" fmla="*/ 260387 w 662157"/>
              <a:gd name="T3" fmla="*/ 42466 h 1204063"/>
              <a:gd name="T4" fmla="*/ 585872 w 662157"/>
              <a:gd name="T5" fmla="*/ 476157 h 1204063"/>
              <a:gd name="T6" fmla="*/ 661819 w 662157"/>
              <a:gd name="T7" fmla="*/ 1202587 h 1204063"/>
              <a:gd name="T8" fmla="*/ 0 60000 65536"/>
              <a:gd name="T9" fmla="*/ 0 60000 65536"/>
              <a:gd name="T10" fmla="*/ 0 60000 65536"/>
              <a:gd name="T11" fmla="*/ 0 60000 65536"/>
              <a:gd name="T12" fmla="*/ 0 w 662157"/>
              <a:gd name="T13" fmla="*/ 0 h 1204063"/>
              <a:gd name="T14" fmla="*/ 662157 w 662157"/>
              <a:gd name="T15" fmla="*/ 1204063 h 12040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62157" h="1204063">
                <a:moveTo>
                  <a:pt x="0" y="31663"/>
                </a:moveTo>
                <a:cubicBezTo>
                  <a:pt x="86840" y="0"/>
                  <a:pt x="75985" y="55182"/>
                  <a:pt x="260521" y="42518"/>
                </a:cubicBezTo>
                <a:cubicBezTo>
                  <a:pt x="358216" y="116698"/>
                  <a:pt x="519233" y="283150"/>
                  <a:pt x="586172" y="476741"/>
                </a:cubicBezTo>
                <a:cubicBezTo>
                  <a:pt x="653111" y="670332"/>
                  <a:pt x="649493" y="1084652"/>
                  <a:pt x="662157" y="1204063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pic>
        <p:nvPicPr>
          <p:cNvPr id="24" name="Picture 20" descr="Nebula(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5713" y="2778125"/>
            <a:ext cx="6500812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8430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Cox-Marie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143000" y="4114800"/>
            <a:ext cx="1600200" cy="860425"/>
            <a:chOff x="2377" y="3545"/>
            <a:chExt cx="1008" cy="542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3" name="Oval 12"/>
            <p:cNvSpPr>
              <a:spLocks noChangeArrowheads="1"/>
            </p:cNvSpPr>
            <p:nvPr/>
          </p:nvSpPr>
          <p:spPr bwMode="auto">
            <a:xfrm>
              <a:off x="2377" y="3545"/>
              <a:ext cx="1008" cy="542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Text Box 13"/>
            <p:cNvSpPr txBox="1">
              <a:spLocks noChangeArrowheads="1"/>
            </p:cNvSpPr>
            <p:nvPr/>
          </p:nvSpPr>
          <p:spPr bwMode="auto">
            <a:xfrm>
              <a:off x="2473" y="3682"/>
              <a:ext cx="816" cy="25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2000" b="1" dirty="0"/>
                <a:t>Queue</a:t>
              </a:r>
            </a:p>
          </p:txBody>
        </p:sp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3657600" y="3733800"/>
            <a:ext cx="1600200" cy="1600200"/>
            <a:chOff x="3888" y="1848"/>
            <a:chExt cx="1008" cy="1008"/>
          </a:xfrm>
          <a:noFill/>
        </p:grpSpPr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3888" y="1848"/>
              <a:ext cx="1008" cy="1008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3984" y="2227"/>
              <a:ext cx="816" cy="25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rgbClr val="FFFFFF"/>
                  </a:solidFill>
                </a:rPr>
                <a:t>Service</a:t>
              </a:r>
            </a:p>
          </p:txBody>
        </p:sp>
      </p:grp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2438400" y="1828800"/>
            <a:ext cx="1295400" cy="1295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cs typeface="Arial" pitchFamily="34" charset="0"/>
              </a:rPr>
              <a:t>Orbit 1</a:t>
            </a:r>
            <a:endParaRPr lang="en-US" sz="2000" b="1" dirty="0">
              <a:cs typeface="Arial" pitchFamily="34" charset="0"/>
            </a:endParaRPr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5105400" y="1828800"/>
            <a:ext cx="1295400" cy="1295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cs typeface="Arial" pitchFamily="34" charset="0"/>
              </a:rPr>
              <a:t>Orbit 2</a:t>
            </a:r>
          </a:p>
        </p:txBody>
      </p:sp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6324600" y="4114800"/>
            <a:ext cx="1600200" cy="860425"/>
            <a:chOff x="2377" y="3545"/>
            <a:chExt cx="1008" cy="542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5" name="Oval 12"/>
            <p:cNvSpPr>
              <a:spLocks noChangeArrowheads="1"/>
            </p:cNvSpPr>
            <p:nvPr/>
          </p:nvSpPr>
          <p:spPr bwMode="auto">
            <a:xfrm>
              <a:off x="2377" y="3545"/>
              <a:ext cx="1008" cy="542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2473" y="3682"/>
              <a:ext cx="816" cy="25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2000" b="1" dirty="0"/>
                <a:t>Sys Out</a:t>
              </a:r>
            </a:p>
          </p:txBody>
        </p:sp>
      </p:grpSp>
      <p:sp>
        <p:nvSpPr>
          <p:cNvPr id="189447" name="Freeform 50"/>
          <p:cNvSpPr>
            <a:spLocks noChangeArrowheads="1"/>
          </p:cNvSpPr>
          <p:nvPr/>
        </p:nvSpPr>
        <p:spPr bwMode="auto">
          <a:xfrm>
            <a:off x="5297488" y="3221038"/>
            <a:ext cx="468312" cy="987425"/>
          </a:xfrm>
          <a:custGeom>
            <a:avLst/>
            <a:gdLst>
              <a:gd name="T0" fmla="*/ 162119 w 772515"/>
              <a:gd name="T1" fmla="*/ 0 h 662189"/>
              <a:gd name="T2" fmla="*/ 145181 w 772515"/>
              <a:gd name="T3" fmla="*/ 1692412 h 662189"/>
              <a:gd name="T4" fmla="*/ 0 w 772515"/>
              <a:gd name="T5" fmla="*/ 2196534 h 662189"/>
              <a:gd name="T6" fmla="*/ 0 60000 65536"/>
              <a:gd name="T7" fmla="*/ 0 60000 65536"/>
              <a:gd name="T8" fmla="*/ 0 60000 65536"/>
              <a:gd name="T9" fmla="*/ 0 w 772515"/>
              <a:gd name="T10" fmla="*/ 0 h 662189"/>
              <a:gd name="T11" fmla="*/ 772515 w 772515"/>
              <a:gd name="T12" fmla="*/ 662189 h 6621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72515" h="662189">
                <a:moveTo>
                  <a:pt x="727286" y="0"/>
                </a:moveTo>
                <a:cubicBezTo>
                  <a:pt x="749900" y="199923"/>
                  <a:pt x="772515" y="399846"/>
                  <a:pt x="651301" y="510211"/>
                </a:cubicBezTo>
                <a:cubicBezTo>
                  <a:pt x="530087" y="620576"/>
                  <a:pt x="0" y="662189"/>
                  <a:pt x="0" y="662189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cxnSp>
        <p:nvCxnSpPr>
          <p:cNvPr id="189448" name="Straight Arrow Connector 52"/>
          <p:cNvCxnSpPr>
            <a:cxnSpLocks noChangeShapeType="1"/>
          </p:cNvCxnSpPr>
          <p:nvPr/>
        </p:nvCxnSpPr>
        <p:spPr bwMode="auto">
          <a:xfrm>
            <a:off x="3832225" y="2482850"/>
            <a:ext cx="1171575" cy="1111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</p:spPr>
      </p:cxnSp>
      <p:cxnSp>
        <p:nvCxnSpPr>
          <p:cNvPr id="189449" name="Straight Arrow Connector 54"/>
          <p:cNvCxnSpPr>
            <a:cxnSpLocks noChangeShapeType="1"/>
          </p:cNvCxnSpPr>
          <p:nvPr/>
        </p:nvCxnSpPr>
        <p:spPr bwMode="auto">
          <a:xfrm>
            <a:off x="2833688" y="4545013"/>
            <a:ext cx="747712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</p:spPr>
      </p:cxnSp>
      <p:cxnSp>
        <p:nvCxnSpPr>
          <p:cNvPr id="189450" name="Straight Arrow Connector 60"/>
          <p:cNvCxnSpPr>
            <a:cxnSpLocks noChangeShapeType="1"/>
          </p:cNvCxnSpPr>
          <p:nvPr/>
        </p:nvCxnSpPr>
        <p:spPr bwMode="auto">
          <a:xfrm>
            <a:off x="5362575" y="4545013"/>
            <a:ext cx="868363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</p:spPr>
      </p:cxnSp>
      <p:sp>
        <p:nvSpPr>
          <p:cNvPr id="189451" name="Freeform 62"/>
          <p:cNvSpPr>
            <a:spLocks noChangeArrowheads="1"/>
          </p:cNvSpPr>
          <p:nvPr/>
        </p:nvSpPr>
        <p:spPr bwMode="auto">
          <a:xfrm>
            <a:off x="3028950" y="3232150"/>
            <a:ext cx="563563" cy="1038225"/>
          </a:xfrm>
          <a:custGeom>
            <a:avLst/>
            <a:gdLst>
              <a:gd name="T0" fmla="*/ 468283 w 618736"/>
              <a:gd name="T1" fmla="*/ 1461733 h 869349"/>
              <a:gd name="T2" fmla="*/ 73939 w 618736"/>
              <a:gd name="T3" fmla="*/ 1025961 h 869349"/>
              <a:gd name="T4" fmla="*/ 24646 w 618736"/>
              <a:gd name="T5" fmla="*/ 0 h 869349"/>
              <a:gd name="T6" fmla="*/ 0 60000 65536"/>
              <a:gd name="T7" fmla="*/ 0 60000 65536"/>
              <a:gd name="T8" fmla="*/ 0 60000 65536"/>
              <a:gd name="T9" fmla="*/ 0 w 618736"/>
              <a:gd name="T10" fmla="*/ 0 h 869349"/>
              <a:gd name="T11" fmla="*/ 618736 w 618736"/>
              <a:gd name="T12" fmla="*/ 869349 h 86934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18736" h="869349">
                <a:moveTo>
                  <a:pt x="618736" y="857589"/>
                </a:moveTo>
                <a:cubicBezTo>
                  <a:pt x="407063" y="869349"/>
                  <a:pt x="195390" y="744855"/>
                  <a:pt x="97695" y="601924"/>
                </a:cubicBezTo>
                <a:cubicBezTo>
                  <a:pt x="0" y="458993"/>
                  <a:pt x="43420" y="121221"/>
                  <a:pt x="32565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sp>
        <p:nvSpPr>
          <p:cNvPr id="189452" name="Freeform 63"/>
          <p:cNvSpPr>
            <a:spLocks noChangeArrowheads="1"/>
          </p:cNvSpPr>
          <p:nvPr/>
        </p:nvSpPr>
        <p:spPr bwMode="auto">
          <a:xfrm>
            <a:off x="3832225" y="2451100"/>
            <a:ext cx="661988" cy="1203325"/>
          </a:xfrm>
          <a:custGeom>
            <a:avLst/>
            <a:gdLst>
              <a:gd name="T0" fmla="*/ 0 w 662157"/>
              <a:gd name="T1" fmla="*/ 31625 h 1204063"/>
              <a:gd name="T2" fmla="*/ 260387 w 662157"/>
              <a:gd name="T3" fmla="*/ 42466 h 1204063"/>
              <a:gd name="T4" fmla="*/ 585872 w 662157"/>
              <a:gd name="T5" fmla="*/ 476157 h 1204063"/>
              <a:gd name="T6" fmla="*/ 661819 w 662157"/>
              <a:gd name="T7" fmla="*/ 1202587 h 1204063"/>
              <a:gd name="T8" fmla="*/ 0 60000 65536"/>
              <a:gd name="T9" fmla="*/ 0 60000 65536"/>
              <a:gd name="T10" fmla="*/ 0 60000 65536"/>
              <a:gd name="T11" fmla="*/ 0 60000 65536"/>
              <a:gd name="T12" fmla="*/ 0 w 662157"/>
              <a:gd name="T13" fmla="*/ 0 h 1204063"/>
              <a:gd name="T14" fmla="*/ 662157 w 662157"/>
              <a:gd name="T15" fmla="*/ 1204063 h 12040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62157" h="1204063">
                <a:moveTo>
                  <a:pt x="0" y="31663"/>
                </a:moveTo>
                <a:cubicBezTo>
                  <a:pt x="86840" y="0"/>
                  <a:pt x="75985" y="55182"/>
                  <a:pt x="260521" y="42518"/>
                </a:cubicBezTo>
                <a:cubicBezTo>
                  <a:pt x="358216" y="116698"/>
                  <a:pt x="519233" y="283150"/>
                  <a:pt x="586172" y="476741"/>
                </a:cubicBezTo>
                <a:cubicBezTo>
                  <a:pt x="653111" y="670332"/>
                  <a:pt x="649493" y="1084652"/>
                  <a:pt x="662157" y="1204063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pic>
        <p:nvPicPr>
          <p:cNvPr id="24" name="Picture 20" descr="Nebula(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5713" y="2778125"/>
            <a:ext cx="6500812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Arc 22"/>
          <p:cNvSpPr/>
          <p:nvPr/>
        </p:nvSpPr>
        <p:spPr>
          <a:xfrm rot="18949339">
            <a:off x="3101975" y="1395413"/>
            <a:ext cx="2628900" cy="2535237"/>
          </a:xfrm>
          <a:prstGeom prst="arc">
            <a:avLst/>
          </a:prstGeom>
          <a:ln w="28575">
            <a:solidFill>
              <a:schemeClr val="tx1"/>
            </a:solidFill>
            <a:headEnd type="triangle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9455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NP distribution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5105400" y="1828800"/>
            <a:ext cx="1295400" cy="12954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prstDash val="dash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Rounded MT Bold" pitchFamily="34" charset="0"/>
                <a:cs typeface="Times New Roman"/>
              </a:rPr>
              <a:t>∞</a:t>
            </a:r>
            <a:endParaRPr lang="en-US" sz="4800" b="1" dirty="0">
              <a:solidFill>
                <a:schemeClr val="accent1">
                  <a:lumMod val="60000"/>
                  <a:lumOff val="40000"/>
                </a:schemeClr>
              </a:solidFill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26" name="Arc 25"/>
          <p:cNvSpPr/>
          <p:nvPr/>
        </p:nvSpPr>
        <p:spPr>
          <a:xfrm>
            <a:off x="4572000" y="2438400"/>
            <a:ext cx="1447800" cy="1854200"/>
          </a:xfrm>
          <a:prstGeom prst="arc">
            <a:avLst>
              <a:gd name="adj1" fmla="val 10115194"/>
              <a:gd name="adj2" fmla="val 5157144"/>
            </a:avLst>
          </a:prstGeom>
          <a:ln w="28575">
            <a:solidFill>
              <a:schemeClr val="tx1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Oval 12"/>
          <p:cNvSpPr>
            <a:spLocks noChangeArrowheads="1"/>
          </p:cNvSpPr>
          <p:nvPr/>
        </p:nvSpPr>
        <p:spPr bwMode="auto">
          <a:xfrm>
            <a:off x="1143000" y="4114800"/>
            <a:ext cx="1600200" cy="86042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1295400" y="4332288"/>
            <a:ext cx="1295400" cy="396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000" b="1" dirty="0"/>
              <a:t>Queue</a:t>
            </a: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3657600" y="3733800"/>
            <a:ext cx="1600200" cy="1600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810000" y="4335463"/>
            <a:ext cx="1295400" cy="396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FFFFFF"/>
                </a:solidFill>
              </a:rPr>
              <a:t>Service</a:t>
            </a: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2438400" y="1828800"/>
            <a:ext cx="1295400" cy="12954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cs typeface="Arial" pitchFamily="34" charset="0"/>
              </a:rPr>
              <a:t>Orbit 1</a:t>
            </a:r>
            <a:endParaRPr lang="en-US" sz="2000" b="1" dirty="0">
              <a:cs typeface="Arial" pitchFamily="34" charset="0"/>
            </a:endParaRPr>
          </a:p>
        </p:txBody>
      </p:sp>
      <p:sp>
        <p:nvSpPr>
          <p:cNvPr id="15" name="Oval 12"/>
          <p:cNvSpPr>
            <a:spLocks noChangeArrowheads="1"/>
          </p:cNvSpPr>
          <p:nvPr/>
        </p:nvSpPr>
        <p:spPr bwMode="auto">
          <a:xfrm>
            <a:off x="6324600" y="4114800"/>
            <a:ext cx="1600200" cy="86042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6477000" y="4332288"/>
            <a:ext cx="1295400" cy="400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000" b="1" dirty="0"/>
              <a:t>Sys Out</a:t>
            </a:r>
          </a:p>
        </p:txBody>
      </p:sp>
      <p:cxnSp>
        <p:nvCxnSpPr>
          <p:cNvPr id="190475" name="Straight Arrow Connector 54"/>
          <p:cNvCxnSpPr>
            <a:cxnSpLocks noChangeShapeType="1"/>
          </p:cNvCxnSpPr>
          <p:nvPr/>
        </p:nvCxnSpPr>
        <p:spPr bwMode="auto">
          <a:xfrm>
            <a:off x="2833688" y="4545013"/>
            <a:ext cx="747712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</p:spPr>
      </p:cxnSp>
      <p:cxnSp>
        <p:nvCxnSpPr>
          <p:cNvPr id="190476" name="Straight Arrow Connector 60"/>
          <p:cNvCxnSpPr>
            <a:cxnSpLocks noChangeShapeType="1"/>
          </p:cNvCxnSpPr>
          <p:nvPr/>
        </p:nvCxnSpPr>
        <p:spPr bwMode="auto">
          <a:xfrm>
            <a:off x="5362575" y="4545013"/>
            <a:ext cx="868363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</p:spPr>
      </p:cxnSp>
      <p:sp>
        <p:nvSpPr>
          <p:cNvPr id="190477" name="Freeform 62"/>
          <p:cNvSpPr>
            <a:spLocks noChangeArrowheads="1"/>
          </p:cNvSpPr>
          <p:nvPr/>
        </p:nvSpPr>
        <p:spPr bwMode="auto">
          <a:xfrm>
            <a:off x="3028950" y="3232150"/>
            <a:ext cx="563563" cy="1038225"/>
          </a:xfrm>
          <a:custGeom>
            <a:avLst/>
            <a:gdLst>
              <a:gd name="T0" fmla="*/ 468283 w 618736"/>
              <a:gd name="T1" fmla="*/ 1461733 h 869349"/>
              <a:gd name="T2" fmla="*/ 73939 w 618736"/>
              <a:gd name="T3" fmla="*/ 1025961 h 869349"/>
              <a:gd name="T4" fmla="*/ 24646 w 618736"/>
              <a:gd name="T5" fmla="*/ 0 h 869349"/>
              <a:gd name="T6" fmla="*/ 0 60000 65536"/>
              <a:gd name="T7" fmla="*/ 0 60000 65536"/>
              <a:gd name="T8" fmla="*/ 0 60000 65536"/>
              <a:gd name="T9" fmla="*/ 0 w 618736"/>
              <a:gd name="T10" fmla="*/ 0 h 869349"/>
              <a:gd name="T11" fmla="*/ 618736 w 618736"/>
              <a:gd name="T12" fmla="*/ 869349 h 86934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18736" h="869349">
                <a:moveTo>
                  <a:pt x="618736" y="857589"/>
                </a:moveTo>
                <a:cubicBezTo>
                  <a:pt x="407063" y="869349"/>
                  <a:pt x="195390" y="744855"/>
                  <a:pt x="97695" y="601924"/>
                </a:cubicBezTo>
                <a:cubicBezTo>
                  <a:pt x="0" y="458993"/>
                  <a:pt x="43420" y="121221"/>
                  <a:pt x="32565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sp>
        <p:nvSpPr>
          <p:cNvPr id="190478" name="Freeform 63"/>
          <p:cNvSpPr>
            <a:spLocks noChangeArrowheads="1"/>
          </p:cNvSpPr>
          <p:nvPr/>
        </p:nvSpPr>
        <p:spPr bwMode="auto">
          <a:xfrm>
            <a:off x="3832225" y="2474913"/>
            <a:ext cx="539750" cy="1030287"/>
          </a:xfrm>
          <a:custGeom>
            <a:avLst/>
            <a:gdLst>
              <a:gd name="T0" fmla="*/ 0 w 698989"/>
              <a:gd name="T1" fmla="*/ 0 h 1172399"/>
              <a:gd name="T2" fmla="*/ 452517 w 698989"/>
              <a:gd name="T3" fmla="*/ 390894 h 1172399"/>
              <a:gd name="T4" fmla="*/ 511176 w 698989"/>
              <a:gd name="T5" fmla="*/ 1029673 h 1172399"/>
              <a:gd name="T6" fmla="*/ 0 60000 65536"/>
              <a:gd name="T7" fmla="*/ 0 60000 65536"/>
              <a:gd name="T8" fmla="*/ 0 60000 65536"/>
              <a:gd name="T9" fmla="*/ 0 w 698989"/>
              <a:gd name="T10" fmla="*/ 0 h 1172399"/>
              <a:gd name="T11" fmla="*/ 698989 w 698989"/>
              <a:gd name="T12" fmla="*/ 1172399 h 11723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8989" h="1172399">
                <a:moveTo>
                  <a:pt x="0" y="0"/>
                </a:moveTo>
                <a:cubicBezTo>
                  <a:pt x="216363" y="16961"/>
                  <a:pt x="394559" y="66261"/>
                  <a:pt x="586172" y="445077"/>
                </a:cubicBezTo>
                <a:cubicBezTo>
                  <a:pt x="698989" y="804862"/>
                  <a:pt x="649493" y="1052988"/>
                  <a:pt x="662157" y="1172399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pic>
        <p:nvPicPr>
          <p:cNvPr id="24" name="Picture 20" descr="Nebula(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5713" y="2778125"/>
            <a:ext cx="6500812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0480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</a:t>
            </a:r>
            <a:r>
              <a:rPr lang="en-US" baseline="-25000" smtClean="0"/>
              <a:t>2</a:t>
            </a:r>
            <a:r>
              <a:rPr lang="en-US" smtClean="0"/>
              <a:t>* distribution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0" cy="1143000"/>
          </a:xfrm>
        </p:spPr>
        <p:txBody>
          <a:bodyPr/>
          <a:lstStyle/>
          <a:p>
            <a:r>
              <a:rPr lang="en-US" dirty="0" smtClean="0"/>
              <a:t>Very Low Retrial Rates,</a:t>
            </a:r>
            <a:br>
              <a:rPr lang="en-US" dirty="0" smtClean="0"/>
            </a:br>
            <a:r>
              <a:rPr lang="en-US" dirty="0" smtClean="0"/>
              <a:t> D-retrials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1295400"/>
          <a:ext cx="8686804" cy="5334000"/>
        </p:xfrm>
        <a:graphic>
          <a:graphicData uri="http://schemas.openxmlformats.org/drawingml/2006/table">
            <a:tbl>
              <a:tblPr/>
              <a:tblGrid>
                <a:gridCol w="1240972"/>
                <a:gridCol w="1240972"/>
                <a:gridCol w="1240972"/>
                <a:gridCol w="1240972"/>
                <a:gridCol w="1240972"/>
                <a:gridCol w="1240972"/>
                <a:gridCol w="1240972"/>
              </a:tblGrid>
              <a:tr h="1267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RetryRate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StdErr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Expon. Lo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%diff from Exp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StdErr of 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00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1931.987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3.332592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1414.9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36.54584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9.118938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00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194.7987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0.832853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142.39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36.80644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2.26279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7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RetryRate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P(delay)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StdErr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Expon. Pd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%diff from Exp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StdErr of 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00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0.149124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0.000172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0.13581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9.803055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0.001757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00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0.150076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0.000424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0.1362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10.1883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0.004161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Our Main Question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When must you take the retrial distribution into account?</a:t>
            </a:r>
          </a:p>
          <a:p>
            <a:endParaRPr lang="en-US" smtClean="0"/>
          </a:p>
          <a:p>
            <a:r>
              <a:rPr lang="en-US" smtClean="0"/>
              <a:t>Methods:</a:t>
            </a:r>
          </a:p>
          <a:p>
            <a:pPr lvl="1"/>
            <a:r>
              <a:rPr lang="en-US" smtClean="0"/>
              <a:t>Discrete-event simulation</a:t>
            </a:r>
          </a:p>
          <a:p>
            <a:pPr lvl="1"/>
            <a:r>
              <a:rPr lang="en-US" smtClean="0"/>
              <a:t>Markov-chain computation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0" cy="1143000"/>
          </a:xfrm>
        </p:spPr>
        <p:txBody>
          <a:bodyPr/>
          <a:lstStyle/>
          <a:p>
            <a:r>
              <a:rPr lang="en-US" dirty="0" smtClean="0"/>
              <a:t>Very Low Retrial Rates,</a:t>
            </a:r>
            <a:br>
              <a:rPr lang="en-US" dirty="0" smtClean="0"/>
            </a:br>
            <a:r>
              <a:rPr lang="en-US" dirty="0" smtClean="0"/>
              <a:t> D-retrials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1219200"/>
          <a:ext cx="8686804" cy="5334000"/>
        </p:xfrm>
        <a:graphic>
          <a:graphicData uri="http://schemas.openxmlformats.org/drawingml/2006/table">
            <a:tbl>
              <a:tblPr/>
              <a:tblGrid>
                <a:gridCol w="1240972"/>
                <a:gridCol w="1240972"/>
                <a:gridCol w="1240972"/>
                <a:gridCol w="1240972"/>
                <a:gridCol w="1240972"/>
                <a:gridCol w="1240972"/>
                <a:gridCol w="1240972"/>
              </a:tblGrid>
              <a:tr h="1267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RetryRate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StdErr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Expon. Lo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%diff from Exp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StdErr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of 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00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1932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36.5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9.1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00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36.8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7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RetryRate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P(delay)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StdErr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Expon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Pd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%diff from Exp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StdErr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of 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00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0.1491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0.0001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0.1358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9.8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0.002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000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0.1500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0.0004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0.1362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10.1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0.004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M/M/c/0 + G-retrials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Poisson arrivals with constant rate</a:t>
            </a:r>
          </a:p>
          <a:p>
            <a:r>
              <a:rPr lang="en-US" smtClean="0"/>
              <a:t>Exponential service</a:t>
            </a:r>
          </a:p>
          <a:p>
            <a:r>
              <a:rPr lang="en-US" smtClean="0"/>
              <a:t>No organized buffer</a:t>
            </a:r>
          </a:p>
          <a:p>
            <a:r>
              <a:rPr lang="en-US" smtClean="0"/>
              <a:t>Everyone in orbit retries</a:t>
            </a:r>
          </a:p>
          <a:p>
            <a:pPr lvl="1"/>
            <a:r>
              <a:rPr lang="en-US" smtClean="0"/>
              <a:t>not just one person</a:t>
            </a:r>
          </a:p>
          <a:p>
            <a:r>
              <a:rPr lang="en-US" smtClean="0"/>
              <a:t>Customers never give up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Square-Root Staffing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Servers = traffic + 1*</a:t>
            </a:r>
            <a:r>
              <a:rPr lang="en-US" dirty="0" err="1" smtClean="0"/>
              <a:t>sqrt</a:t>
            </a:r>
            <a:r>
              <a:rPr lang="en-US" dirty="0" smtClean="0"/>
              <a:t>(traffic)</a:t>
            </a:r>
          </a:p>
          <a:p>
            <a:endParaRPr lang="en-US" dirty="0" smtClean="0"/>
          </a:p>
          <a:p>
            <a:r>
              <a:rPr lang="en-US" dirty="0" smtClean="0"/>
              <a:t>QED: Quality and Efficiency Domain</a:t>
            </a:r>
          </a:p>
          <a:p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</a:t>
            </a:r>
            <a:r>
              <a:rPr lang="en-US" baseline="-25000" smtClean="0"/>
              <a:t>o</a:t>
            </a:r>
            <a:r>
              <a:rPr lang="en-US" smtClean="0"/>
              <a:t> as system grows</a:t>
            </a:r>
          </a:p>
        </p:txBody>
      </p:sp>
      <p:sp>
        <p:nvSpPr>
          <p:cNvPr id="138245" name="AutoShape 5"/>
          <p:cNvSpPr>
            <a:spLocks noChangeAspect="1" noChangeArrowheads="1" noTextEdit="1"/>
          </p:cNvSpPr>
          <p:nvPr/>
        </p:nvSpPr>
        <p:spPr bwMode="auto">
          <a:xfrm>
            <a:off x="838200" y="1192213"/>
            <a:ext cx="7620000" cy="566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47" name="Rectangle 7"/>
          <p:cNvSpPr>
            <a:spLocks noChangeArrowheads="1"/>
          </p:cNvSpPr>
          <p:nvPr/>
        </p:nvSpPr>
        <p:spPr bwMode="auto">
          <a:xfrm>
            <a:off x="1897063" y="1627188"/>
            <a:ext cx="5846762" cy="44529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48" name="Rectangle 8"/>
          <p:cNvSpPr>
            <a:spLocks noChangeArrowheads="1"/>
          </p:cNvSpPr>
          <p:nvPr/>
        </p:nvSpPr>
        <p:spPr bwMode="auto">
          <a:xfrm>
            <a:off x="1897063" y="1627188"/>
            <a:ext cx="5846762" cy="4452937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49" name="Line 9"/>
          <p:cNvSpPr>
            <a:spLocks noChangeShapeType="1"/>
          </p:cNvSpPr>
          <p:nvPr/>
        </p:nvSpPr>
        <p:spPr bwMode="auto">
          <a:xfrm>
            <a:off x="1897063" y="1627188"/>
            <a:ext cx="584676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50" name="Freeform 10"/>
          <p:cNvSpPr>
            <a:spLocks/>
          </p:cNvSpPr>
          <p:nvPr/>
        </p:nvSpPr>
        <p:spPr bwMode="auto">
          <a:xfrm>
            <a:off x="1897063" y="1627188"/>
            <a:ext cx="5846762" cy="4452937"/>
          </a:xfrm>
          <a:custGeom>
            <a:avLst/>
            <a:gdLst/>
            <a:ahLst/>
            <a:cxnLst>
              <a:cxn ang="0">
                <a:pos x="0" y="195"/>
              </a:cxn>
              <a:cxn ang="0">
                <a:pos x="254" y="195"/>
              </a:cxn>
              <a:cxn ang="0">
                <a:pos x="254" y="0"/>
              </a:cxn>
            </a:cxnLst>
            <a:rect l="0" t="0" r="r" b="b"/>
            <a:pathLst>
              <a:path w="254" h="195">
                <a:moveTo>
                  <a:pt x="0" y="195"/>
                </a:moveTo>
                <a:lnTo>
                  <a:pt x="254" y="195"/>
                </a:lnTo>
                <a:lnTo>
                  <a:pt x="25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51" name="Line 11"/>
          <p:cNvSpPr>
            <a:spLocks noChangeShapeType="1"/>
          </p:cNvSpPr>
          <p:nvPr/>
        </p:nvSpPr>
        <p:spPr bwMode="auto">
          <a:xfrm flipV="1">
            <a:off x="1897063" y="1627188"/>
            <a:ext cx="3175" cy="44529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52" name="Line 12"/>
          <p:cNvSpPr>
            <a:spLocks noChangeShapeType="1"/>
          </p:cNvSpPr>
          <p:nvPr/>
        </p:nvSpPr>
        <p:spPr bwMode="auto">
          <a:xfrm>
            <a:off x="1897063" y="6080125"/>
            <a:ext cx="584676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53" name="Line 13"/>
          <p:cNvSpPr>
            <a:spLocks noChangeShapeType="1"/>
          </p:cNvSpPr>
          <p:nvPr/>
        </p:nvSpPr>
        <p:spPr bwMode="auto">
          <a:xfrm flipV="1">
            <a:off x="1897063" y="1627188"/>
            <a:ext cx="3175" cy="44529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54" name="Line 14"/>
          <p:cNvSpPr>
            <a:spLocks noChangeShapeType="1"/>
          </p:cNvSpPr>
          <p:nvPr/>
        </p:nvSpPr>
        <p:spPr bwMode="auto">
          <a:xfrm flipV="1">
            <a:off x="1897063" y="6013450"/>
            <a:ext cx="3175" cy="666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55" name="Line 15"/>
          <p:cNvSpPr>
            <a:spLocks noChangeShapeType="1"/>
          </p:cNvSpPr>
          <p:nvPr/>
        </p:nvSpPr>
        <p:spPr bwMode="auto">
          <a:xfrm>
            <a:off x="1897063" y="1627188"/>
            <a:ext cx="3175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56" name="Rectangle 16"/>
          <p:cNvSpPr>
            <a:spLocks noChangeArrowheads="1"/>
          </p:cNvSpPr>
          <p:nvPr/>
        </p:nvSpPr>
        <p:spPr bwMode="auto">
          <a:xfrm>
            <a:off x="1828800" y="6149975"/>
            <a:ext cx="1047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en-US"/>
          </a:p>
        </p:txBody>
      </p:sp>
      <p:sp>
        <p:nvSpPr>
          <p:cNvPr id="138257" name="Line 17"/>
          <p:cNvSpPr>
            <a:spLocks noChangeShapeType="1"/>
          </p:cNvSpPr>
          <p:nvPr/>
        </p:nvSpPr>
        <p:spPr bwMode="auto">
          <a:xfrm flipV="1">
            <a:off x="3346450" y="6013450"/>
            <a:ext cx="3175" cy="666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58" name="Line 18"/>
          <p:cNvSpPr>
            <a:spLocks noChangeShapeType="1"/>
          </p:cNvSpPr>
          <p:nvPr/>
        </p:nvSpPr>
        <p:spPr bwMode="auto">
          <a:xfrm>
            <a:off x="3346450" y="1627188"/>
            <a:ext cx="3175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59" name="Rectangle 19"/>
          <p:cNvSpPr>
            <a:spLocks noChangeArrowheads="1"/>
          </p:cNvSpPr>
          <p:nvPr/>
        </p:nvSpPr>
        <p:spPr bwMode="auto">
          <a:xfrm>
            <a:off x="3278188" y="6149975"/>
            <a:ext cx="1047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5</a:t>
            </a:r>
            <a:endParaRPr lang="en-US"/>
          </a:p>
        </p:txBody>
      </p:sp>
      <p:sp>
        <p:nvSpPr>
          <p:cNvPr id="138260" name="Line 20"/>
          <p:cNvSpPr>
            <a:spLocks noChangeShapeType="1"/>
          </p:cNvSpPr>
          <p:nvPr/>
        </p:nvSpPr>
        <p:spPr bwMode="auto">
          <a:xfrm flipV="1">
            <a:off x="4821238" y="6013450"/>
            <a:ext cx="1587" cy="666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1" name="Line 21"/>
          <p:cNvSpPr>
            <a:spLocks noChangeShapeType="1"/>
          </p:cNvSpPr>
          <p:nvPr/>
        </p:nvSpPr>
        <p:spPr bwMode="auto">
          <a:xfrm>
            <a:off x="4821238" y="1627188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2" name="Rectangle 22"/>
          <p:cNvSpPr>
            <a:spLocks noChangeArrowheads="1"/>
          </p:cNvSpPr>
          <p:nvPr/>
        </p:nvSpPr>
        <p:spPr bwMode="auto">
          <a:xfrm>
            <a:off x="4681538" y="6149975"/>
            <a:ext cx="212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10</a:t>
            </a:r>
            <a:endParaRPr lang="en-US"/>
          </a:p>
        </p:txBody>
      </p:sp>
      <p:sp>
        <p:nvSpPr>
          <p:cNvPr id="138263" name="Line 23"/>
          <p:cNvSpPr>
            <a:spLocks noChangeShapeType="1"/>
          </p:cNvSpPr>
          <p:nvPr/>
        </p:nvSpPr>
        <p:spPr bwMode="auto">
          <a:xfrm flipV="1">
            <a:off x="6272213" y="6013450"/>
            <a:ext cx="1587" cy="666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4" name="Line 24"/>
          <p:cNvSpPr>
            <a:spLocks noChangeShapeType="1"/>
          </p:cNvSpPr>
          <p:nvPr/>
        </p:nvSpPr>
        <p:spPr bwMode="auto">
          <a:xfrm>
            <a:off x="6272213" y="1627188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5" name="Rectangle 25"/>
          <p:cNvSpPr>
            <a:spLocks noChangeArrowheads="1"/>
          </p:cNvSpPr>
          <p:nvPr/>
        </p:nvSpPr>
        <p:spPr bwMode="auto">
          <a:xfrm>
            <a:off x="6132513" y="6149975"/>
            <a:ext cx="212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15</a:t>
            </a:r>
            <a:endParaRPr lang="en-US"/>
          </a:p>
        </p:txBody>
      </p:sp>
      <p:sp>
        <p:nvSpPr>
          <p:cNvPr id="138266" name="Line 26"/>
          <p:cNvSpPr>
            <a:spLocks noChangeShapeType="1"/>
          </p:cNvSpPr>
          <p:nvPr/>
        </p:nvSpPr>
        <p:spPr bwMode="auto">
          <a:xfrm flipV="1">
            <a:off x="7743825" y="6013450"/>
            <a:ext cx="1588" cy="666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7" name="Line 27"/>
          <p:cNvSpPr>
            <a:spLocks noChangeShapeType="1"/>
          </p:cNvSpPr>
          <p:nvPr/>
        </p:nvSpPr>
        <p:spPr bwMode="auto">
          <a:xfrm>
            <a:off x="7743825" y="1627188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68" name="Rectangle 28"/>
          <p:cNvSpPr>
            <a:spLocks noChangeArrowheads="1"/>
          </p:cNvSpPr>
          <p:nvPr/>
        </p:nvSpPr>
        <p:spPr bwMode="auto">
          <a:xfrm>
            <a:off x="7607300" y="6149975"/>
            <a:ext cx="212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20</a:t>
            </a:r>
            <a:endParaRPr lang="en-US"/>
          </a:p>
        </p:txBody>
      </p:sp>
      <p:sp>
        <p:nvSpPr>
          <p:cNvPr id="138269" name="Line 29"/>
          <p:cNvSpPr>
            <a:spLocks noChangeShapeType="1"/>
          </p:cNvSpPr>
          <p:nvPr/>
        </p:nvSpPr>
        <p:spPr bwMode="auto">
          <a:xfrm>
            <a:off x="1897063" y="6080125"/>
            <a:ext cx="460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70" name="Line 30"/>
          <p:cNvSpPr>
            <a:spLocks noChangeShapeType="1"/>
          </p:cNvSpPr>
          <p:nvPr/>
        </p:nvSpPr>
        <p:spPr bwMode="auto">
          <a:xfrm flipH="1">
            <a:off x="7677150" y="6080125"/>
            <a:ext cx="666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71" name="Rectangle 31"/>
          <p:cNvSpPr>
            <a:spLocks noChangeArrowheads="1"/>
          </p:cNvSpPr>
          <p:nvPr/>
        </p:nvSpPr>
        <p:spPr bwMode="auto">
          <a:xfrm>
            <a:off x="1666875" y="5921375"/>
            <a:ext cx="106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en-US"/>
          </a:p>
        </p:txBody>
      </p:sp>
      <p:sp>
        <p:nvSpPr>
          <p:cNvPr id="138272" name="Line 32"/>
          <p:cNvSpPr>
            <a:spLocks noChangeShapeType="1"/>
          </p:cNvSpPr>
          <p:nvPr/>
        </p:nvSpPr>
        <p:spPr bwMode="auto">
          <a:xfrm>
            <a:off x="1897063" y="5327650"/>
            <a:ext cx="460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73" name="Line 33"/>
          <p:cNvSpPr>
            <a:spLocks noChangeShapeType="1"/>
          </p:cNvSpPr>
          <p:nvPr/>
        </p:nvSpPr>
        <p:spPr bwMode="auto">
          <a:xfrm flipH="1">
            <a:off x="7677150" y="5327650"/>
            <a:ext cx="666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74" name="Rectangle 34"/>
          <p:cNvSpPr>
            <a:spLocks noChangeArrowheads="1"/>
          </p:cNvSpPr>
          <p:nvPr/>
        </p:nvSpPr>
        <p:spPr bwMode="auto">
          <a:xfrm>
            <a:off x="1528763" y="5167313"/>
            <a:ext cx="2143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20</a:t>
            </a:r>
            <a:endParaRPr lang="en-US"/>
          </a:p>
        </p:txBody>
      </p:sp>
      <p:sp>
        <p:nvSpPr>
          <p:cNvPr id="138275" name="Line 35"/>
          <p:cNvSpPr>
            <a:spLocks noChangeShapeType="1"/>
          </p:cNvSpPr>
          <p:nvPr/>
        </p:nvSpPr>
        <p:spPr bwMode="auto">
          <a:xfrm>
            <a:off x="1897063" y="4595813"/>
            <a:ext cx="46037" cy="31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76" name="Line 36"/>
          <p:cNvSpPr>
            <a:spLocks noChangeShapeType="1"/>
          </p:cNvSpPr>
          <p:nvPr/>
        </p:nvSpPr>
        <p:spPr bwMode="auto">
          <a:xfrm flipH="1">
            <a:off x="7677150" y="4595813"/>
            <a:ext cx="66675" cy="31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77" name="Rectangle 37"/>
          <p:cNvSpPr>
            <a:spLocks noChangeArrowheads="1"/>
          </p:cNvSpPr>
          <p:nvPr/>
        </p:nvSpPr>
        <p:spPr bwMode="auto">
          <a:xfrm>
            <a:off x="1528763" y="4435475"/>
            <a:ext cx="2143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40</a:t>
            </a:r>
            <a:endParaRPr lang="en-US"/>
          </a:p>
        </p:txBody>
      </p:sp>
      <p:sp>
        <p:nvSpPr>
          <p:cNvPr id="138278" name="Line 38"/>
          <p:cNvSpPr>
            <a:spLocks noChangeShapeType="1"/>
          </p:cNvSpPr>
          <p:nvPr/>
        </p:nvSpPr>
        <p:spPr bwMode="auto">
          <a:xfrm>
            <a:off x="1897063" y="3841750"/>
            <a:ext cx="460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79" name="Line 39"/>
          <p:cNvSpPr>
            <a:spLocks noChangeShapeType="1"/>
          </p:cNvSpPr>
          <p:nvPr/>
        </p:nvSpPr>
        <p:spPr bwMode="auto">
          <a:xfrm flipH="1">
            <a:off x="7677150" y="3841750"/>
            <a:ext cx="666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80" name="Rectangle 40"/>
          <p:cNvSpPr>
            <a:spLocks noChangeArrowheads="1"/>
          </p:cNvSpPr>
          <p:nvPr/>
        </p:nvSpPr>
        <p:spPr bwMode="auto">
          <a:xfrm>
            <a:off x="1528763" y="3683000"/>
            <a:ext cx="2143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60</a:t>
            </a:r>
            <a:endParaRPr lang="en-US"/>
          </a:p>
        </p:txBody>
      </p:sp>
      <p:sp>
        <p:nvSpPr>
          <p:cNvPr id="138281" name="Line 41"/>
          <p:cNvSpPr>
            <a:spLocks noChangeShapeType="1"/>
          </p:cNvSpPr>
          <p:nvPr/>
        </p:nvSpPr>
        <p:spPr bwMode="auto">
          <a:xfrm>
            <a:off x="1897063" y="3111500"/>
            <a:ext cx="460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82" name="Line 42"/>
          <p:cNvSpPr>
            <a:spLocks noChangeShapeType="1"/>
          </p:cNvSpPr>
          <p:nvPr/>
        </p:nvSpPr>
        <p:spPr bwMode="auto">
          <a:xfrm flipH="1">
            <a:off x="7677150" y="3111500"/>
            <a:ext cx="666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83" name="Rectangle 43"/>
          <p:cNvSpPr>
            <a:spLocks noChangeArrowheads="1"/>
          </p:cNvSpPr>
          <p:nvPr/>
        </p:nvSpPr>
        <p:spPr bwMode="auto">
          <a:xfrm>
            <a:off x="1528763" y="2951163"/>
            <a:ext cx="2143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80</a:t>
            </a:r>
            <a:endParaRPr lang="en-US"/>
          </a:p>
        </p:txBody>
      </p:sp>
      <p:sp>
        <p:nvSpPr>
          <p:cNvPr id="138284" name="Line 44"/>
          <p:cNvSpPr>
            <a:spLocks noChangeShapeType="1"/>
          </p:cNvSpPr>
          <p:nvPr/>
        </p:nvSpPr>
        <p:spPr bwMode="auto">
          <a:xfrm>
            <a:off x="1897063" y="2357438"/>
            <a:ext cx="460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85" name="Line 45"/>
          <p:cNvSpPr>
            <a:spLocks noChangeShapeType="1"/>
          </p:cNvSpPr>
          <p:nvPr/>
        </p:nvSpPr>
        <p:spPr bwMode="auto">
          <a:xfrm flipH="1">
            <a:off x="7677150" y="2357438"/>
            <a:ext cx="666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86" name="Rectangle 46"/>
          <p:cNvSpPr>
            <a:spLocks noChangeArrowheads="1"/>
          </p:cNvSpPr>
          <p:nvPr/>
        </p:nvSpPr>
        <p:spPr bwMode="auto">
          <a:xfrm>
            <a:off x="1390650" y="2198688"/>
            <a:ext cx="319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100</a:t>
            </a:r>
            <a:endParaRPr lang="en-US"/>
          </a:p>
        </p:txBody>
      </p:sp>
      <p:sp>
        <p:nvSpPr>
          <p:cNvPr id="138287" name="Line 47"/>
          <p:cNvSpPr>
            <a:spLocks noChangeShapeType="1"/>
          </p:cNvSpPr>
          <p:nvPr/>
        </p:nvSpPr>
        <p:spPr bwMode="auto">
          <a:xfrm>
            <a:off x="1897063" y="1627188"/>
            <a:ext cx="460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88" name="Line 48"/>
          <p:cNvSpPr>
            <a:spLocks noChangeShapeType="1"/>
          </p:cNvSpPr>
          <p:nvPr/>
        </p:nvSpPr>
        <p:spPr bwMode="auto">
          <a:xfrm flipH="1">
            <a:off x="7677150" y="1627188"/>
            <a:ext cx="666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89" name="Rectangle 49"/>
          <p:cNvSpPr>
            <a:spLocks noChangeArrowheads="1"/>
          </p:cNvSpPr>
          <p:nvPr/>
        </p:nvSpPr>
        <p:spPr bwMode="auto">
          <a:xfrm>
            <a:off x="1390650" y="1465263"/>
            <a:ext cx="319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120</a:t>
            </a:r>
            <a:endParaRPr lang="en-US"/>
          </a:p>
        </p:txBody>
      </p:sp>
      <p:sp>
        <p:nvSpPr>
          <p:cNvPr id="138290" name="Line 50"/>
          <p:cNvSpPr>
            <a:spLocks noChangeShapeType="1"/>
          </p:cNvSpPr>
          <p:nvPr/>
        </p:nvSpPr>
        <p:spPr bwMode="auto">
          <a:xfrm>
            <a:off x="1897063" y="1627188"/>
            <a:ext cx="584676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91" name="Freeform 51"/>
          <p:cNvSpPr>
            <a:spLocks/>
          </p:cNvSpPr>
          <p:nvPr/>
        </p:nvSpPr>
        <p:spPr bwMode="auto">
          <a:xfrm>
            <a:off x="1897063" y="1627188"/>
            <a:ext cx="5846762" cy="4452937"/>
          </a:xfrm>
          <a:custGeom>
            <a:avLst/>
            <a:gdLst/>
            <a:ahLst/>
            <a:cxnLst>
              <a:cxn ang="0">
                <a:pos x="0" y="195"/>
              </a:cxn>
              <a:cxn ang="0">
                <a:pos x="254" y="195"/>
              </a:cxn>
              <a:cxn ang="0">
                <a:pos x="254" y="0"/>
              </a:cxn>
            </a:cxnLst>
            <a:rect l="0" t="0" r="r" b="b"/>
            <a:pathLst>
              <a:path w="254" h="195">
                <a:moveTo>
                  <a:pt x="0" y="195"/>
                </a:moveTo>
                <a:lnTo>
                  <a:pt x="254" y="195"/>
                </a:lnTo>
                <a:lnTo>
                  <a:pt x="25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92" name="Line 52"/>
          <p:cNvSpPr>
            <a:spLocks noChangeShapeType="1"/>
          </p:cNvSpPr>
          <p:nvPr/>
        </p:nvSpPr>
        <p:spPr bwMode="auto">
          <a:xfrm flipV="1">
            <a:off x="1897063" y="1627188"/>
            <a:ext cx="3175" cy="44529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93" name="Freeform 53"/>
          <p:cNvSpPr>
            <a:spLocks/>
          </p:cNvSpPr>
          <p:nvPr/>
        </p:nvSpPr>
        <p:spPr bwMode="auto">
          <a:xfrm>
            <a:off x="2173288" y="2265363"/>
            <a:ext cx="5272087" cy="3633787"/>
          </a:xfrm>
          <a:custGeom>
            <a:avLst/>
            <a:gdLst/>
            <a:ahLst/>
            <a:cxnLst>
              <a:cxn ang="0">
                <a:pos x="0" y="1780"/>
              </a:cxn>
              <a:cxn ang="0">
                <a:pos x="293" y="1590"/>
              </a:cxn>
              <a:cxn ang="0">
                <a:pos x="575" y="1388"/>
              </a:cxn>
              <a:cxn ang="0">
                <a:pos x="857" y="1187"/>
              </a:cxn>
              <a:cxn ang="0">
                <a:pos x="1150" y="996"/>
              </a:cxn>
              <a:cxn ang="0">
                <a:pos x="1432" y="795"/>
              </a:cxn>
              <a:cxn ang="0">
                <a:pos x="1726" y="593"/>
              </a:cxn>
              <a:cxn ang="0">
                <a:pos x="2008" y="392"/>
              </a:cxn>
              <a:cxn ang="0">
                <a:pos x="2290" y="190"/>
              </a:cxn>
              <a:cxn ang="0">
                <a:pos x="2583" y="0"/>
              </a:cxn>
            </a:cxnLst>
            <a:rect l="0" t="0" r="r" b="b"/>
            <a:pathLst>
              <a:path w="2583" h="1780">
                <a:moveTo>
                  <a:pt x="0" y="1780"/>
                </a:moveTo>
                <a:lnTo>
                  <a:pt x="293" y="1590"/>
                </a:lnTo>
                <a:lnTo>
                  <a:pt x="575" y="1388"/>
                </a:lnTo>
                <a:lnTo>
                  <a:pt x="857" y="1187"/>
                </a:lnTo>
                <a:lnTo>
                  <a:pt x="1150" y="996"/>
                </a:lnTo>
                <a:lnTo>
                  <a:pt x="1432" y="795"/>
                </a:lnTo>
                <a:lnTo>
                  <a:pt x="1726" y="593"/>
                </a:lnTo>
                <a:lnTo>
                  <a:pt x="2008" y="392"/>
                </a:lnTo>
                <a:lnTo>
                  <a:pt x="2290" y="190"/>
                </a:lnTo>
                <a:lnTo>
                  <a:pt x="2583" y="0"/>
                </a:lnTo>
              </a:path>
            </a:pathLst>
          </a:custGeom>
          <a:noFill/>
          <a:ln w="0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94" name="Line 54"/>
          <p:cNvSpPr>
            <a:spLocks noChangeShapeType="1"/>
          </p:cNvSpPr>
          <p:nvPr/>
        </p:nvSpPr>
        <p:spPr bwMode="auto">
          <a:xfrm>
            <a:off x="2081213" y="5899150"/>
            <a:ext cx="1841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95" name="Line 55"/>
          <p:cNvSpPr>
            <a:spLocks noChangeShapeType="1"/>
          </p:cNvSpPr>
          <p:nvPr/>
        </p:nvSpPr>
        <p:spPr bwMode="auto">
          <a:xfrm>
            <a:off x="2173288" y="5807075"/>
            <a:ext cx="1587" cy="1841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96" name="Line 56"/>
          <p:cNvSpPr>
            <a:spLocks noChangeShapeType="1"/>
          </p:cNvSpPr>
          <p:nvPr/>
        </p:nvSpPr>
        <p:spPr bwMode="auto">
          <a:xfrm>
            <a:off x="2679700" y="5510213"/>
            <a:ext cx="184150" cy="31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97" name="Line 57"/>
          <p:cNvSpPr>
            <a:spLocks noChangeShapeType="1"/>
          </p:cNvSpPr>
          <p:nvPr/>
        </p:nvSpPr>
        <p:spPr bwMode="auto">
          <a:xfrm>
            <a:off x="2771775" y="5419725"/>
            <a:ext cx="1588" cy="1809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98" name="Line 58"/>
          <p:cNvSpPr>
            <a:spLocks noChangeShapeType="1"/>
          </p:cNvSpPr>
          <p:nvPr/>
        </p:nvSpPr>
        <p:spPr bwMode="auto">
          <a:xfrm>
            <a:off x="3254375" y="5099050"/>
            <a:ext cx="1841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299" name="Line 59"/>
          <p:cNvSpPr>
            <a:spLocks noChangeShapeType="1"/>
          </p:cNvSpPr>
          <p:nvPr/>
        </p:nvSpPr>
        <p:spPr bwMode="auto">
          <a:xfrm>
            <a:off x="3346450" y="5006975"/>
            <a:ext cx="3175" cy="1841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00" name="Line 60"/>
          <p:cNvSpPr>
            <a:spLocks noChangeShapeType="1"/>
          </p:cNvSpPr>
          <p:nvPr/>
        </p:nvSpPr>
        <p:spPr bwMode="auto">
          <a:xfrm>
            <a:off x="3830638" y="4687888"/>
            <a:ext cx="184150" cy="31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01" name="Line 61"/>
          <p:cNvSpPr>
            <a:spLocks noChangeShapeType="1"/>
          </p:cNvSpPr>
          <p:nvPr/>
        </p:nvSpPr>
        <p:spPr bwMode="auto">
          <a:xfrm>
            <a:off x="3922713" y="4595813"/>
            <a:ext cx="1587" cy="1825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02" name="Line 62"/>
          <p:cNvSpPr>
            <a:spLocks noChangeShapeType="1"/>
          </p:cNvSpPr>
          <p:nvPr/>
        </p:nvSpPr>
        <p:spPr bwMode="auto">
          <a:xfrm>
            <a:off x="4429125" y="4298950"/>
            <a:ext cx="185738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03" name="Line 63"/>
          <p:cNvSpPr>
            <a:spLocks noChangeShapeType="1"/>
          </p:cNvSpPr>
          <p:nvPr/>
        </p:nvSpPr>
        <p:spPr bwMode="auto">
          <a:xfrm>
            <a:off x="4521200" y="4208463"/>
            <a:ext cx="1588" cy="1825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04" name="Line 64"/>
          <p:cNvSpPr>
            <a:spLocks noChangeShapeType="1"/>
          </p:cNvSpPr>
          <p:nvPr/>
        </p:nvSpPr>
        <p:spPr bwMode="auto">
          <a:xfrm>
            <a:off x="5003800" y="3887788"/>
            <a:ext cx="185738" cy="31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05" name="Line 65"/>
          <p:cNvSpPr>
            <a:spLocks noChangeShapeType="1"/>
          </p:cNvSpPr>
          <p:nvPr/>
        </p:nvSpPr>
        <p:spPr bwMode="auto">
          <a:xfrm>
            <a:off x="5095875" y="3797300"/>
            <a:ext cx="3175" cy="18256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06" name="Line 66"/>
          <p:cNvSpPr>
            <a:spLocks noChangeShapeType="1"/>
          </p:cNvSpPr>
          <p:nvPr/>
        </p:nvSpPr>
        <p:spPr bwMode="auto">
          <a:xfrm>
            <a:off x="5603875" y="3476625"/>
            <a:ext cx="1841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07" name="Line 67"/>
          <p:cNvSpPr>
            <a:spLocks noChangeShapeType="1"/>
          </p:cNvSpPr>
          <p:nvPr/>
        </p:nvSpPr>
        <p:spPr bwMode="auto">
          <a:xfrm>
            <a:off x="5695950" y="3386138"/>
            <a:ext cx="3175" cy="1825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08" name="Line 68"/>
          <p:cNvSpPr>
            <a:spLocks noChangeShapeType="1"/>
          </p:cNvSpPr>
          <p:nvPr/>
        </p:nvSpPr>
        <p:spPr bwMode="auto">
          <a:xfrm>
            <a:off x="6178550" y="3065463"/>
            <a:ext cx="185738" cy="31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09" name="Line 69"/>
          <p:cNvSpPr>
            <a:spLocks noChangeShapeType="1"/>
          </p:cNvSpPr>
          <p:nvPr/>
        </p:nvSpPr>
        <p:spPr bwMode="auto">
          <a:xfrm>
            <a:off x="6272213" y="2973388"/>
            <a:ext cx="1587" cy="1841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10" name="Line 70"/>
          <p:cNvSpPr>
            <a:spLocks noChangeShapeType="1"/>
          </p:cNvSpPr>
          <p:nvPr/>
        </p:nvSpPr>
        <p:spPr bwMode="auto">
          <a:xfrm>
            <a:off x="6753225" y="2654300"/>
            <a:ext cx="185738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11" name="Line 71"/>
          <p:cNvSpPr>
            <a:spLocks noChangeShapeType="1"/>
          </p:cNvSpPr>
          <p:nvPr/>
        </p:nvSpPr>
        <p:spPr bwMode="auto">
          <a:xfrm>
            <a:off x="6846888" y="2563813"/>
            <a:ext cx="3175" cy="1809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12" name="Line 72"/>
          <p:cNvSpPr>
            <a:spLocks noChangeShapeType="1"/>
          </p:cNvSpPr>
          <p:nvPr/>
        </p:nvSpPr>
        <p:spPr bwMode="auto">
          <a:xfrm>
            <a:off x="7353300" y="2265363"/>
            <a:ext cx="184150" cy="31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13" name="Line 73"/>
          <p:cNvSpPr>
            <a:spLocks noChangeShapeType="1"/>
          </p:cNvSpPr>
          <p:nvPr/>
        </p:nvSpPr>
        <p:spPr bwMode="auto">
          <a:xfrm>
            <a:off x="7445375" y="2173288"/>
            <a:ext cx="3175" cy="1841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14" name="Freeform 74"/>
          <p:cNvSpPr>
            <a:spLocks/>
          </p:cNvSpPr>
          <p:nvPr/>
        </p:nvSpPr>
        <p:spPr bwMode="auto">
          <a:xfrm>
            <a:off x="2173288" y="5510213"/>
            <a:ext cx="5272087" cy="525462"/>
          </a:xfrm>
          <a:custGeom>
            <a:avLst/>
            <a:gdLst/>
            <a:ahLst/>
            <a:cxnLst>
              <a:cxn ang="0">
                <a:pos x="0" y="257"/>
              </a:cxn>
              <a:cxn ang="0">
                <a:pos x="293" y="235"/>
              </a:cxn>
              <a:cxn ang="0">
                <a:pos x="575" y="201"/>
              </a:cxn>
              <a:cxn ang="0">
                <a:pos x="857" y="167"/>
              </a:cxn>
              <a:cxn ang="0">
                <a:pos x="1150" y="145"/>
              </a:cxn>
              <a:cxn ang="0">
                <a:pos x="1432" y="112"/>
              </a:cxn>
              <a:cxn ang="0">
                <a:pos x="1726" y="78"/>
              </a:cxn>
              <a:cxn ang="0">
                <a:pos x="2008" y="56"/>
              </a:cxn>
              <a:cxn ang="0">
                <a:pos x="2290" y="22"/>
              </a:cxn>
              <a:cxn ang="0">
                <a:pos x="2583" y="0"/>
              </a:cxn>
            </a:cxnLst>
            <a:rect l="0" t="0" r="r" b="b"/>
            <a:pathLst>
              <a:path w="2583" h="257">
                <a:moveTo>
                  <a:pt x="0" y="257"/>
                </a:moveTo>
                <a:lnTo>
                  <a:pt x="293" y="235"/>
                </a:lnTo>
                <a:lnTo>
                  <a:pt x="575" y="201"/>
                </a:lnTo>
                <a:lnTo>
                  <a:pt x="857" y="167"/>
                </a:lnTo>
                <a:lnTo>
                  <a:pt x="1150" y="145"/>
                </a:lnTo>
                <a:lnTo>
                  <a:pt x="1432" y="112"/>
                </a:lnTo>
                <a:lnTo>
                  <a:pt x="1726" y="78"/>
                </a:lnTo>
                <a:lnTo>
                  <a:pt x="2008" y="56"/>
                </a:lnTo>
                <a:lnTo>
                  <a:pt x="2290" y="22"/>
                </a:lnTo>
                <a:lnTo>
                  <a:pt x="2583" y="0"/>
                </a:lnTo>
              </a:path>
            </a:pathLst>
          </a:custGeom>
          <a:noFill/>
          <a:ln w="0">
            <a:solidFill>
              <a:srgbClr val="007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15" name="Line 75"/>
          <p:cNvSpPr>
            <a:spLocks noChangeShapeType="1"/>
          </p:cNvSpPr>
          <p:nvPr/>
        </p:nvSpPr>
        <p:spPr bwMode="auto">
          <a:xfrm>
            <a:off x="2081213" y="6035675"/>
            <a:ext cx="184150" cy="1588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16" name="Line 76"/>
          <p:cNvSpPr>
            <a:spLocks noChangeShapeType="1"/>
          </p:cNvSpPr>
          <p:nvPr/>
        </p:nvSpPr>
        <p:spPr bwMode="auto">
          <a:xfrm>
            <a:off x="2173288" y="5943600"/>
            <a:ext cx="1587" cy="161925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17" name="Line 77"/>
          <p:cNvSpPr>
            <a:spLocks noChangeShapeType="1"/>
          </p:cNvSpPr>
          <p:nvPr/>
        </p:nvSpPr>
        <p:spPr bwMode="auto">
          <a:xfrm>
            <a:off x="2679700" y="5991225"/>
            <a:ext cx="184150" cy="1588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18" name="Line 78"/>
          <p:cNvSpPr>
            <a:spLocks noChangeShapeType="1"/>
          </p:cNvSpPr>
          <p:nvPr/>
        </p:nvSpPr>
        <p:spPr bwMode="auto">
          <a:xfrm>
            <a:off x="2771775" y="5899150"/>
            <a:ext cx="1588" cy="180975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19" name="Line 79"/>
          <p:cNvSpPr>
            <a:spLocks noChangeShapeType="1"/>
          </p:cNvSpPr>
          <p:nvPr/>
        </p:nvSpPr>
        <p:spPr bwMode="auto">
          <a:xfrm>
            <a:off x="3254375" y="5921375"/>
            <a:ext cx="184150" cy="1588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20" name="Line 80"/>
          <p:cNvSpPr>
            <a:spLocks noChangeShapeType="1"/>
          </p:cNvSpPr>
          <p:nvPr/>
        </p:nvSpPr>
        <p:spPr bwMode="auto">
          <a:xfrm>
            <a:off x="3346450" y="5829300"/>
            <a:ext cx="3175" cy="184150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21" name="Line 81"/>
          <p:cNvSpPr>
            <a:spLocks noChangeShapeType="1"/>
          </p:cNvSpPr>
          <p:nvPr/>
        </p:nvSpPr>
        <p:spPr bwMode="auto">
          <a:xfrm>
            <a:off x="3830638" y="5851525"/>
            <a:ext cx="184150" cy="1588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22" name="Line 82"/>
          <p:cNvSpPr>
            <a:spLocks noChangeShapeType="1"/>
          </p:cNvSpPr>
          <p:nvPr/>
        </p:nvSpPr>
        <p:spPr bwMode="auto">
          <a:xfrm>
            <a:off x="3922713" y="5762625"/>
            <a:ext cx="1587" cy="180975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23" name="Line 83"/>
          <p:cNvSpPr>
            <a:spLocks noChangeShapeType="1"/>
          </p:cNvSpPr>
          <p:nvPr/>
        </p:nvSpPr>
        <p:spPr bwMode="auto">
          <a:xfrm>
            <a:off x="4429125" y="5807075"/>
            <a:ext cx="185738" cy="1588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24" name="Line 84"/>
          <p:cNvSpPr>
            <a:spLocks noChangeShapeType="1"/>
          </p:cNvSpPr>
          <p:nvPr/>
        </p:nvSpPr>
        <p:spPr bwMode="auto">
          <a:xfrm>
            <a:off x="4521200" y="5715000"/>
            <a:ext cx="1588" cy="184150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25" name="Line 85"/>
          <p:cNvSpPr>
            <a:spLocks noChangeShapeType="1"/>
          </p:cNvSpPr>
          <p:nvPr/>
        </p:nvSpPr>
        <p:spPr bwMode="auto">
          <a:xfrm>
            <a:off x="5003800" y="5738813"/>
            <a:ext cx="185738" cy="3175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26" name="Line 86"/>
          <p:cNvSpPr>
            <a:spLocks noChangeShapeType="1"/>
          </p:cNvSpPr>
          <p:nvPr/>
        </p:nvSpPr>
        <p:spPr bwMode="auto">
          <a:xfrm>
            <a:off x="5095875" y="5648325"/>
            <a:ext cx="3175" cy="180975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27" name="Line 87"/>
          <p:cNvSpPr>
            <a:spLocks noChangeShapeType="1"/>
          </p:cNvSpPr>
          <p:nvPr/>
        </p:nvSpPr>
        <p:spPr bwMode="auto">
          <a:xfrm>
            <a:off x="5603875" y="5670550"/>
            <a:ext cx="184150" cy="1588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28" name="Line 88"/>
          <p:cNvSpPr>
            <a:spLocks noChangeShapeType="1"/>
          </p:cNvSpPr>
          <p:nvPr/>
        </p:nvSpPr>
        <p:spPr bwMode="auto">
          <a:xfrm>
            <a:off x="5695950" y="5578475"/>
            <a:ext cx="3175" cy="184150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29" name="Line 89"/>
          <p:cNvSpPr>
            <a:spLocks noChangeShapeType="1"/>
          </p:cNvSpPr>
          <p:nvPr/>
        </p:nvSpPr>
        <p:spPr bwMode="auto">
          <a:xfrm>
            <a:off x="6178550" y="5624513"/>
            <a:ext cx="185738" cy="3175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30" name="Line 90"/>
          <p:cNvSpPr>
            <a:spLocks noChangeShapeType="1"/>
          </p:cNvSpPr>
          <p:nvPr/>
        </p:nvSpPr>
        <p:spPr bwMode="auto">
          <a:xfrm>
            <a:off x="6272213" y="5534025"/>
            <a:ext cx="1587" cy="180975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31" name="Line 91"/>
          <p:cNvSpPr>
            <a:spLocks noChangeShapeType="1"/>
          </p:cNvSpPr>
          <p:nvPr/>
        </p:nvSpPr>
        <p:spPr bwMode="auto">
          <a:xfrm>
            <a:off x="6753225" y="5556250"/>
            <a:ext cx="185738" cy="1588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32" name="Line 92"/>
          <p:cNvSpPr>
            <a:spLocks noChangeShapeType="1"/>
          </p:cNvSpPr>
          <p:nvPr/>
        </p:nvSpPr>
        <p:spPr bwMode="auto">
          <a:xfrm>
            <a:off x="6846888" y="5464175"/>
            <a:ext cx="3175" cy="184150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33" name="Line 93"/>
          <p:cNvSpPr>
            <a:spLocks noChangeShapeType="1"/>
          </p:cNvSpPr>
          <p:nvPr/>
        </p:nvSpPr>
        <p:spPr bwMode="auto">
          <a:xfrm>
            <a:off x="7353300" y="5510213"/>
            <a:ext cx="184150" cy="3175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34" name="Line 94"/>
          <p:cNvSpPr>
            <a:spLocks noChangeShapeType="1"/>
          </p:cNvSpPr>
          <p:nvPr/>
        </p:nvSpPr>
        <p:spPr bwMode="auto">
          <a:xfrm>
            <a:off x="7445375" y="5419725"/>
            <a:ext cx="3175" cy="180975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35" name="Freeform 95"/>
          <p:cNvSpPr>
            <a:spLocks/>
          </p:cNvSpPr>
          <p:nvPr/>
        </p:nvSpPr>
        <p:spPr bwMode="auto">
          <a:xfrm>
            <a:off x="2173288" y="5851525"/>
            <a:ext cx="5272087" cy="206375"/>
          </a:xfrm>
          <a:custGeom>
            <a:avLst/>
            <a:gdLst/>
            <a:ahLst/>
            <a:cxnLst>
              <a:cxn ang="0">
                <a:pos x="0" y="101"/>
              </a:cxn>
              <a:cxn ang="0">
                <a:pos x="293" y="90"/>
              </a:cxn>
              <a:cxn ang="0">
                <a:pos x="575" y="79"/>
              </a:cxn>
              <a:cxn ang="0">
                <a:pos x="857" y="68"/>
              </a:cxn>
              <a:cxn ang="0">
                <a:pos x="1150" y="56"/>
              </a:cxn>
              <a:cxn ang="0">
                <a:pos x="1432" y="45"/>
              </a:cxn>
              <a:cxn ang="0">
                <a:pos x="1726" y="34"/>
              </a:cxn>
              <a:cxn ang="0">
                <a:pos x="2008" y="23"/>
              </a:cxn>
              <a:cxn ang="0">
                <a:pos x="2290" y="12"/>
              </a:cxn>
              <a:cxn ang="0">
                <a:pos x="2583" y="0"/>
              </a:cxn>
            </a:cxnLst>
            <a:rect l="0" t="0" r="r" b="b"/>
            <a:pathLst>
              <a:path w="2583" h="101">
                <a:moveTo>
                  <a:pt x="0" y="101"/>
                </a:moveTo>
                <a:lnTo>
                  <a:pt x="293" y="90"/>
                </a:lnTo>
                <a:lnTo>
                  <a:pt x="575" y="79"/>
                </a:lnTo>
                <a:lnTo>
                  <a:pt x="857" y="68"/>
                </a:lnTo>
                <a:lnTo>
                  <a:pt x="1150" y="56"/>
                </a:lnTo>
                <a:lnTo>
                  <a:pt x="1432" y="45"/>
                </a:lnTo>
                <a:lnTo>
                  <a:pt x="1726" y="34"/>
                </a:lnTo>
                <a:lnTo>
                  <a:pt x="2008" y="23"/>
                </a:lnTo>
                <a:lnTo>
                  <a:pt x="2290" y="12"/>
                </a:lnTo>
                <a:lnTo>
                  <a:pt x="2583" y="0"/>
                </a:lnTo>
              </a:path>
            </a:pathLst>
          </a:custGeom>
          <a:noFill/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36" name="Line 96"/>
          <p:cNvSpPr>
            <a:spLocks noChangeShapeType="1"/>
          </p:cNvSpPr>
          <p:nvPr/>
        </p:nvSpPr>
        <p:spPr bwMode="auto">
          <a:xfrm>
            <a:off x="2081213" y="6057900"/>
            <a:ext cx="184150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37" name="Line 97"/>
          <p:cNvSpPr>
            <a:spLocks noChangeShapeType="1"/>
          </p:cNvSpPr>
          <p:nvPr/>
        </p:nvSpPr>
        <p:spPr bwMode="auto">
          <a:xfrm>
            <a:off x="2173288" y="5965825"/>
            <a:ext cx="1587" cy="139700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38" name="Line 98"/>
          <p:cNvSpPr>
            <a:spLocks noChangeShapeType="1"/>
          </p:cNvSpPr>
          <p:nvPr/>
        </p:nvSpPr>
        <p:spPr bwMode="auto">
          <a:xfrm>
            <a:off x="2679700" y="6035675"/>
            <a:ext cx="184150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39" name="Line 99"/>
          <p:cNvSpPr>
            <a:spLocks noChangeShapeType="1"/>
          </p:cNvSpPr>
          <p:nvPr/>
        </p:nvSpPr>
        <p:spPr bwMode="auto">
          <a:xfrm>
            <a:off x="2771775" y="5943600"/>
            <a:ext cx="1588" cy="161925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40" name="Line 100"/>
          <p:cNvSpPr>
            <a:spLocks noChangeShapeType="1"/>
          </p:cNvSpPr>
          <p:nvPr/>
        </p:nvSpPr>
        <p:spPr bwMode="auto">
          <a:xfrm>
            <a:off x="3254375" y="6013450"/>
            <a:ext cx="184150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41" name="Line 101"/>
          <p:cNvSpPr>
            <a:spLocks noChangeShapeType="1"/>
          </p:cNvSpPr>
          <p:nvPr/>
        </p:nvSpPr>
        <p:spPr bwMode="auto">
          <a:xfrm>
            <a:off x="3346450" y="5921375"/>
            <a:ext cx="3175" cy="184150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42" name="Line 102"/>
          <p:cNvSpPr>
            <a:spLocks noChangeShapeType="1"/>
          </p:cNvSpPr>
          <p:nvPr/>
        </p:nvSpPr>
        <p:spPr bwMode="auto">
          <a:xfrm>
            <a:off x="3830638" y="5991225"/>
            <a:ext cx="184150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43" name="Line 103"/>
          <p:cNvSpPr>
            <a:spLocks noChangeShapeType="1"/>
          </p:cNvSpPr>
          <p:nvPr/>
        </p:nvSpPr>
        <p:spPr bwMode="auto">
          <a:xfrm>
            <a:off x="3922713" y="5899150"/>
            <a:ext cx="1587" cy="180975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44" name="Line 104"/>
          <p:cNvSpPr>
            <a:spLocks noChangeShapeType="1"/>
          </p:cNvSpPr>
          <p:nvPr/>
        </p:nvSpPr>
        <p:spPr bwMode="auto">
          <a:xfrm>
            <a:off x="4429125" y="5965825"/>
            <a:ext cx="185738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45" name="Line 105"/>
          <p:cNvSpPr>
            <a:spLocks noChangeShapeType="1"/>
          </p:cNvSpPr>
          <p:nvPr/>
        </p:nvSpPr>
        <p:spPr bwMode="auto">
          <a:xfrm>
            <a:off x="4521200" y="5876925"/>
            <a:ext cx="1588" cy="180975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46" name="Line 106"/>
          <p:cNvSpPr>
            <a:spLocks noChangeShapeType="1"/>
          </p:cNvSpPr>
          <p:nvPr/>
        </p:nvSpPr>
        <p:spPr bwMode="auto">
          <a:xfrm>
            <a:off x="5003800" y="5943600"/>
            <a:ext cx="185738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47" name="Line 107"/>
          <p:cNvSpPr>
            <a:spLocks noChangeShapeType="1"/>
          </p:cNvSpPr>
          <p:nvPr/>
        </p:nvSpPr>
        <p:spPr bwMode="auto">
          <a:xfrm>
            <a:off x="5095875" y="5851525"/>
            <a:ext cx="3175" cy="184150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48" name="Line 108"/>
          <p:cNvSpPr>
            <a:spLocks noChangeShapeType="1"/>
          </p:cNvSpPr>
          <p:nvPr/>
        </p:nvSpPr>
        <p:spPr bwMode="auto">
          <a:xfrm>
            <a:off x="5603875" y="5921375"/>
            <a:ext cx="184150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49" name="Line 109"/>
          <p:cNvSpPr>
            <a:spLocks noChangeShapeType="1"/>
          </p:cNvSpPr>
          <p:nvPr/>
        </p:nvSpPr>
        <p:spPr bwMode="auto">
          <a:xfrm>
            <a:off x="5695950" y="5829300"/>
            <a:ext cx="3175" cy="184150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50" name="Line 110"/>
          <p:cNvSpPr>
            <a:spLocks noChangeShapeType="1"/>
          </p:cNvSpPr>
          <p:nvPr/>
        </p:nvSpPr>
        <p:spPr bwMode="auto">
          <a:xfrm>
            <a:off x="6178550" y="5899150"/>
            <a:ext cx="185738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51" name="Line 111"/>
          <p:cNvSpPr>
            <a:spLocks noChangeShapeType="1"/>
          </p:cNvSpPr>
          <p:nvPr/>
        </p:nvSpPr>
        <p:spPr bwMode="auto">
          <a:xfrm>
            <a:off x="6272213" y="5807075"/>
            <a:ext cx="1587" cy="184150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52" name="Line 112"/>
          <p:cNvSpPr>
            <a:spLocks noChangeShapeType="1"/>
          </p:cNvSpPr>
          <p:nvPr/>
        </p:nvSpPr>
        <p:spPr bwMode="auto">
          <a:xfrm>
            <a:off x="6753225" y="5876925"/>
            <a:ext cx="185738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53" name="Line 113"/>
          <p:cNvSpPr>
            <a:spLocks noChangeShapeType="1"/>
          </p:cNvSpPr>
          <p:nvPr/>
        </p:nvSpPr>
        <p:spPr bwMode="auto">
          <a:xfrm>
            <a:off x="6846888" y="5784850"/>
            <a:ext cx="3175" cy="180975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54" name="Line 114"/>
          <p:cNvSpPr>
            <a:spLocks noChangeShapeType="1"/>
          </p:cNvSpPr>
          <p:nvPr/>
        </p:nvSpPr>
        <p:spPr bwMode="auto">
          <a:xfrm>
            <a:off x="7353300" y="5851525"/>
            <a:ext cx="184150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55" name="Line 115"/>
          <p:cNvSpPr>
            <a:spLocks noChangeShapeType="1"/>
          </p:cNvSpPr>
          <p:nvPr/>
        </p:nvSpPr>
        <p:spPr bwMode="auto">
          <a:xfrm>
            <a:off x="7445375" y="5762625"/>
            <a:ext cx="3175" cy="180975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56" name="Freeform 116"/>
          <p:cNvSpPr>
            <a:spLocks/>
          </p:cNvSpPr>
          <p:nvPr/>
        </p:nvSpPr>
        <p:spPr bwMode="auto">
          <a:xfrm>
            <a:off x="2173288" y="5943600"/>
            <a:ext cx="3522662" cy="114300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293" y="45"/>
              </a:cxn>
              <a:cxn ang="0">
                <a:pos x="575" y="34"/>
              </a:cxn>
              <a:cxn ang="0">
                <a:pos x="857" y="34"/>
              </a:cxn>
              <a:cxn ang="0">
                <a:pos x="1150" y="23"/>
              </a:cxn>
              <a:cxn ang="0">
                <a:pos x="1432" y="11"/>
              </a:cxn>
              <a:cxn ang="0">
                <a:pos x="1726" y="0"/>
              </a:cxn>
            </a:cxnLst>
            <a:rect l="0" t="0" r="r" b="b"/>
            <a:pathLst>
              <a:path w="1726" h="56">
                <a:moveTo>
                  <a:pt x="0" y="56"/>
                </a:moveTo>
                <a:lnTo>
                  <a:pt x="293" y="45"/>
                </a:lnTo>
                <a:lnTo>
                  <a:pt x="575" y="34"/>
                </a:lnTo>
                <a:lnTo>
                  <a:pt x="857" y="34"/>
                </a:lnTo>
                <a:lnTo>
                  <a:pt x="1150" y="23"/>
                </a:lnTo>
                <a:lnTo>
                  <a:pt x="1432" y="11"/>
                </a:lnTo>
                <a:lnTo>
                  <a:pt x="1726" y="0"/>
                </a:lnTo>
              </a:path>
            </a:pathLst>
          </a:custGeom>
          <a:noFill/>
          <a:ln w="0">
            <a:solidFill>
              <a:srgbClr val="00BFB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57" name="Line 117"/>
          <p:cNvSpPr>
            <a:spLocks noChangeShapeType="1"/>
          </p:cNvSpPr>
          <p:nvPr/>
        </p:nvSpPr>
        <p:spPr bwMode="auto">
          <a:xfrm>
            <a:off x="2081213" y="6057900"/>
            <a:ext cx="184150" cy="1588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58" name="Line 118"/>
          <p:cNvSpPr>
            <a:spLocks noChangeShapeType="1"/>
          </p:cNvSpPr>
          <p:nvPr/>
        </p:nvSpPr>
        <p:spPr bwMode="auto">
          <a:xfrm>
            <a:off x="2173288" y="5965825"/>
            <a:ext cx="1587" cy="139700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59" name="Line 119"/>
          <p:cNvSpPr>
            <a:spLocks noChangeShapeType="1"/>
          </p:cNvSpPr>
          <p:nvPr/>
        </p:nvSpPr>
        <p:spPr bwMode="auto">
          <a:xfrm>
            <a:off x="2679700" y="6035675"/>
            <a:ext cx="184150" cy="1588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60" name="Line 120"/>
          <p:cNvSpPr>
            <a:spLocks noChangeShapeType="1"/>
          </p:cNvSpPr>
          <p:nvPr/>
        </p:nvSpPr>
        <p:spPr bwMode="auto">
          <a:xfrm>
            <a:off x="2771775" y="5943600"/>
            <a:ext cx="1588" cy="161925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61" name="Line 121"/>
          <p:cNvSpPr>
            <a:spLocks noChangeShapeType="1"/>
          </p:cNvSpPr>
          <p:nvPr/>
        </p:nvSpPr>
        <p:spPr bwMode="auto">
          <a:xfrm>
            <a:off x="3254375" y="6013450"/>
            <a:ext cx="184150" cy="1588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62" name="Line 122"/>
          <p:cNvSpPr>
            <a:spLocks noChangeShapeType="1"/>
          </p:cNvSpPr>
          <p:nvPr/>
        </p:nvSpPr>
        <p:spPr bwMode="auto">
          <a:xfrm>
            <a:off x="3346450" y="5921375"/>
            <a:ext cx="3175" cy="184150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63" name="Line 123"/>
          <p:cNvSpPr>
            <a:spLocks noChangeShapeType="1"/>
          </p:cNvSpPr>
          <p:nvPr/>
        </p:nvSpPr>
        <p:spPr bwMode="auto">
          <a:xfrm>
            <a:off x="3830638" y="6013450"/>
            <a:ext cx="184150" cy="1588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64" name="Line 124"/>
          <p:cNvSpPr>
            <a:spLocks noChangeShapeType="1"/>
          </p:cNvSpPr>
          <p:nvPr/>
        </p:nvSpPr>
        <p:spPr bwMode="auto">
          <a:xfrm>
            <a:off x="3922713" y="5921375"/>
            <a:ext cx="1587" cy="184150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65" name="Line 125"/>
          <p:cNvSpPr>
            <a:spLocks noChangeShapeType="1"/>
          </p:cNvSpPr>
          <p:nvPr/>
        </p:nvSpPr>
        <p:spPr bwMode="auto">
          <a:xfrm>
            <a:off x="4429125" y="5991225"/>
            <a:ext cx="185738" cy="1588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66" name="Line 126"/>
          <p:cNvSpPr>
            <a:spLocks noChangeShapeType="1"/>
          </p:cNvSpPr>
          <p:nvPr/>
        </p:nvSpPr>
        <p:spPr bwMode="auto">
          <a:xfrm>
            <a:off x="4521200" y="5899150"/>
            <a:ext cx="1588" cy="180975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67" name="Line 127"/>
          <p:cNvSpPr>
            <a:spLocks noChangeShapeType="1"/>
          </p:cNvSpPr>
          <p:nvPr/>
        </p:nvSpPr>
        <p:spPr bwMode="auto">
          <a:xfrm>
            <a:off x="5003800" y="5965825"/>
            <a:ext cx="185738" cy="1588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68" name="Line 128"/>
          <p:cNvSpPr>
            <a:spLocks noChangeShapeType="1"/>
          </p:cNvSpPr>
          <p:nvPr/>
        </p:nvSpPr>
        <p:spPr bwMode="auto">
          <a:xfrm>
            <a:off x="5095875" y="5876925"/>
            <a:ext cx="3175" cy="180975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69" name="Line 129"/>
          <p:cNvSpPr>
            <a:spLocks noChangeShapeType="1"/>
          </p:cNvSpPr>
          <p:nvPr/>
        </p:nvSpPr>
        <p:spPr bwMode="auto">
          <a:xfrm>
            <a:off x="5603875" y="5943600"/>
            <a:ext cx="184150" cy="1588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70" name="Line 130"/>
          <p:cNvSpPr>
            <a:spLocks noChangeShapeType="1"/>
          </p:cNvSpPr>
          <p:nvPr/>
        </p:nvSpPr>
        <p:spPr bwMode="auto">
          <a:xfrm>
            <a:off x="5695950" y="5851525"/>
            <a:ext cx="3175" cy="184150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71" name="Freeform 131"/>
          <p:cNvSpPr>
            <a:spLocks/>
          </p:cNvSpPr>
          <p:nvPr/>
        </p:nvSpPr>
        <p:spPr bwMode="auto">
          <a:xfrm>
            <a:off x="2173288" y="5965825"/>
            <a:ext cx="2922587" cy="9207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293" y="34"/>
              </a:cxn>
              <a:cxn ang="0">
                <a:pos x="575" y="23"/>
              </a:cxn>
              <a:cxn ang="0">
                <a:pos x="857" y="23"/>
              </a:cxn>
              <a:cxn ang="0">
                <a:pos x="1150" y="12"/>
              </a:cxn>
              <a:cxn ang="0">
                <a:pos x="1432" y="0"/>
              </a:cxn>
            </a:cxnLst>
            <a:rect l="0" t="0" r="r" b="b"/>
            <a:pathLst>
              <a:path w="1432" h="45">
                <a:moveTo>
                  <a:pt x="0" y="45"/>
                </a:moveTo>
                <a:lnTo>
                  <a:pt x="293" y="34"/>
                </a:lnTo>
                <a:lnTo>
                  <a:pt x="575" y="23"/>
                </a:lnTo>
                <a:lnTo>
                  <a:pt x="857" y="23"/>
                </a:lnTo>
                <a:lnTo>
                  <a:pt x="1150" y="12"/>
                </a:lnTo>
                <a:lnTo>
                  <a:pt x="1432" y="0"/>
                </a:lnTo>
              </a:path>
            </a:pathLst>
          </a:custGeom>
          <a:noFill/>
          <a:ln w="0">
            <a:solidFill>
              <a:srgbClr val="BF00B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72" name="Line 132"/>
          <p:cNvSpPr>
            <a:spLocks noChangeShapeType="1"/>
          </p:cNvSpPr>
          <p:nvPr/>
        </p:nvSpPr>
        <p:spPr bwMode="auto">
          <a:xfrm>
            <a:off x="2081213" y="6057900"/>
            <a:ext cx="184150" cy="1588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73" name="Line 133"/>
          <p:cNvSpPr>
            <a:spLocks noChangeShapeType="1"/>
          </p:cNvSpPr>
          <p:nvPr/>
        </p:nvSpPr>
        <p:spPr bwMode="auto">
          <a:xfrm>
            <a:off x="2173288" y="5965825"/>
            <a:ext cx="1587" cy="139700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74" name="Line 134"/>
          <p:cNvSpPr>
            <a:spLocks noChangeShapeType="1"/>
          </p:cNvSpPr>
          <p:nvPr/>
        </p:nvSpPr>
        <p:spPr bwMode="auto">
          <a:xfrm>
            <a:off x="2679700" y="6035675"/>
            <a:ext cx="184150" cy="1588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75" name="Line 135"/>
          <p:cNvSpPr>
            <a:spLocks noChangeShapeType="1"/>
          </p:cNvSpPr>
          <p:nvPr/>
        </p:nvSpPr>
        <p:spPr bwMode="auto">
          <a:xfrm>
            <a:off x="2771775" y="5943600"/>
            <a:ext cx="1588" cy="161925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76" name="Line 136"/>
          <p:cNvSpPr>
            <a:spLocks noChangeShapeType="1"/>
          </p:cNvSpPr>
          <p:nvPr/>
        </p:nvSpPr>
        <p:spPr bwMode="auto">
          <a:xfrm>
            <a:off x="3254375" y="6013450"/>
            <a:ext cx="184150" cy="1588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77" name="Line 137"/>
          <p:cNvSpPr>
            <a:spLocks noChangeShapeType="1"/>
          </p:cNvSpPr>
          <p:nvPr/>
        </p:nvSpPr>
        <p:spPr bwMode="auto">
          <a:xfrm>
            <a:off x="3346450" y="5921375"/>
            <a:ext cx="3175" cy="184150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78" name="Line 138"/>
          <p:cNvSpPr>
            <a:spLocks noChangeShapeType="1"/>
          </p:cNvSpPr>
          <p:nvPr/>
        </p:nvSpPr>
        <p:spPr bwMode="auto">
          <a:xfrm>
            <a:off x="3830638" y="6013450"/>
            <a:ext cx="184150" cy="1588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79" name="Line 139"/>
          <p:cNvSpPr>
            <a:spLocks noChangeShapeType="1"/>
          </p:cNvSpPr>
          <p:nvPr/>
        </p:nvSpPr>
        <p:spPr bwMode="auto">
          <a:xfrm>
            <a:off x="3922713" y="5921375"/>
            <a:ext cx="1587" cy="184150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80" name="Line 140"/>
          <p:cNvSpPr>
            <a:spLocks noChangeShapeType="1"/>
          </p:cNvSpPr>
          <p:nvPr/>
        </p:nvSpPr>
        <p:spPr bwMode="auto">
          <a:xfrm>
            <a:off x="4429125" y="5991225"/>
            <a:ext cx="185738" cy="1588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81" name="Line 141"/>
          <p:cNvSpPr>
            <a:spLocks noChangeShapeType="1"/>
          </p:cNvSpPr>
          <p:nvPr/>
        </p:nvSpPr>
        <p:spPr bwMode="auto">
          <a:xfrm>
            <a:off x="4521200" y="5899150"/>
            <a:ext cx="1588" cy="180975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82" name="Line 142"/>
          <p:cNvSpPr>
            <a:spLocks noChangeShapeType="1"/>
          </p:cNvSpPr>
          <p:nvPr/>
        </p:nvSpPr>
        <p:spPr bwMode="auto">
          <a:xfrm>
            <a:off x="5003800" y="5965825"/>
            <a:ext cx="185738" cy="1588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83" name="Line 143"/>
          <p:cNvSpPr>
            <a:spLocks noChangeShapeType="1"/>
          </p:cNvSpPr>
          <p:nvPr/>
        </p:nvSpPr>
        <p:spPr bwMode="auto">
          <a:xfrm>
            <a:off x="5095875" y="5876925"/>
            <a:ext cx="3175" cy="180975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84" name="Freeform 144"/>
          <p:cNvSpPr>
            <a:spLocks/>
          </p:cNvSpPr>
          <p:nvPr/>
        </p:nvSpPr>
        <p:spPr bwMode="auto">
          <a:xfrm>
            <a:off x="2173288" y="5899150"/>
            <a:ext cx="5272087" cy="158750"/>
          </a:xfrm>
          <a:custGeom>
            <a:avLst/>
            <a:gdLst/>
            <a:ahLst/>
            <a:cxnLst>
              <a:cxn ang="0">
                <a:pos x="0" y="78"/>
              </a:cxn>
              <a:cxn ang="0">
                <a:pos x="293" y="67"/>
              </a:cxn>
              <a:cxn ang="0">
                <a:pos x="575" y="56"/>
              </a:cxn>
              <a:cxn ang="0">
                <a:pos x="857" y="56"/>
              </a:cxn>
              <a:cxn ang="0">
                <a:pos x="1150" y="45"/>
              </a:cxn>
              <a:cxn ang="0">
                <a:pos x="1432" y="33"/>
              </a:cxn>
              <a:cxn ang="0">
                <a:pos x="1726" y="33"/>
              </a:cxn>
              <a:cxn ang="0">
                <a:pos x="2008" y="22"/>
              </a:cxn>
              <a:cxn ang="0">
                <a:pos x="2290" y="11"/>
              </a:cxn>
              <a:cxn ang="0">
                <a:pos x="2583" y="0"/>
              </a:cxn>
            </a:cxnLst>
            <a:rect l="0" t="0" r="r" b="b"/>
            <a:pathLst>
              <a:path w="2583" h="78">
                <a:moveTo>
                  <a:pt x="0" y="78"/>
                </a:moveTo>
                <a:lnTo>
                  <a:pt x="293" y="67"/>
                </a:lnTo>
                <a:lnTo>
                  <a:pt x="575" y="56"/>
                </a:lnTo>
                <a:lnTo>
                  <a:pt x="857" y="56"/>
                </a:lnTo>
                <a:lnTo>
                  <a:pt x="1150" y="45"/>
                </a:lnTo>
                <a:lnTo>
                  <a:pt x="1432" y="33"/>
                </a:lnTo>
                <a:lnTo>
                  <a:pt x="1726" y="33"/>
                </a:lnTo>
                <a:lnTo>
                  <a:pt x="2008" y="22"/>
                </a:lnTo>
                <a:lnTo>
                  <a:pt x="2290" y="11"/>
                </a:lnTo>
                <a:lnTo>
                  <a:pt x="2583" y="0"/>
                </a:lnTo>
              </a:path>
            </a:pathLst>
          </a:custGeom>
          <a:noFill/>
          <a:ln w="0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85" name="Oval 145"/>
          <p:cNvSpPr>
            <a:spLocks noChangeArrowheads="1"/>
          </p:cNvSpPr>
          <p:nvPr/>
        </p:nvSpPr>
        <p:spPr bwMode="auto">
          <a:xfrm>
            <a:off x="2081213" y="5965825"/>
            <a:ext cx="207962" cy="206375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86" name="Oval 146"/>
          <p:cNvSpPr>
            <a:spLocks noChangeArrowheads="1"/>
          </p:cNvSpPr>
          <p:nvPr/>
        </p:nvSpPr>
        <p:spPr bwMode="auto">
          <a:xfrm>
            <a:off x="2679700" y="5943600"/>
            <a:ext cx="207963" cy="206375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87" name="Oval 147"/>
          <p:cNvSpPr>
            <a:spLocks noChangeArrowheads="1"/>
          </p:cNvSpPr>
          <p:nvPr/>
        </p:nvSpPr>
        <p:spPr bwMode="auto">
          <a:xfrm>
            <a:off x="3254375" y="5921375"/>
            <a:ext cx="209550" cy="206375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88" name="Oval 148"/>
          <p:cNvSpPr>
            <a:spLocks noChangeArrowheads="1"/>
          </p:cNvSpPr>
          <p:nvPr/>
        </p:nvSpPr>
        <p:spPr bwMode="auto">
          <a:xfrm>
            <a:off x="3830638" y="5921375"/>
            <a:ext cx="207962" cy="206375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89" name="Oval 149"/>
          <p:cNvSpPr>
            <a:spLocks noChangeArrowheads="1"/>
          </p:cNvSpPr>
          <p:nvPr/>
        </p:nvSpPr>
        <p:spPr bwMode="auto">
          <a:xfrm>
            <a:off x="4429125" y="5899150"/>
            <a:ext cx="207963" cy="206375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90" name="Oval 150"/>
          <p:cNvSpPr>
            <a:spLocks noChangeArrowheads="1"/>
          </p:cNvSpPr>
          <p:nvPr/>
        </p:nvSpPr>
        <p:spPr bwMode="auto">
          <a:xfrm>
            <a:off x="5003800" y="5876925"/>
            <a:ext cx="209550" cy="203200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91" name="Oval 151"/>
          <p:cNvSpPr>
            <a:spLocks noChangeArrowheads="1"/>
          </p:cNvSpPr>
          <p:nvPr/>
        </p:nvSpPr>
        <p:spPr bwMode="auto">
          <a:xfrm>
            <a:off x="5603875" y="5876925"/>
            <a:ext cx="206375" cy="203200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92" name="Oval 152"/>
          <p:cNvSpPr>
            <a:spLocks noChangeArrowheads="1"/>
          </p:cNvSpPr>
          <p:nvPr/>
        </p:nvSpPr>
        <p:spPr bwMode="auto">
          <a:xfrm>
            <a:off x="6178550" y="5851525"/>
            <a:ext cx="207963" cy="206375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93" name="Oval 153"/>
          <p:cNvSpPr>
            <a:spLocks noChangeArrowheads="1"/>
          </p:cNvSpPr>
          <p:nvPr/>
        </p:nvSpPr>
        <p:spPr bwMode="auto">
          <a:xfrm>
            <a:off x="6753225" y="5829300"/>
            <a:ext cx="207963" cy="206375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94" name="Oval 154"/>
          <p:cNvSpPr>
            <a:spLocks noChangeArrowheads="1"/>
          </p:cNvSpPr>
          <p:nvPr/>
        </p:nvSpPr>
        <p:spPr bwMode="auto">
          <a:xfrm>
            <a:off x="7353300" y="5807075"/>
            <a:ext cx="206375" cy="206375"/>
          </a:xfrm>
          <a:prstGeom prst="ellips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395" name="Rectangle 155"/>
          <p:cNvSpPr>
            <a:spLocks noChangeArrowheads="1"/>
          </p:cNvSpPr>
          <p:nvPr/>
        </p:nvSpPr>
        <p:spPr bwMode="auto">
          <a:xfrm>
            <a:off x="4343400" y="6400800"/>
            <a:ext cx="1189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sqrt(traffic</a:t>
            </a:r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)</a:t>
            </a:r>
            <a:endParaRPr lang="en-US"/>
          </a:p>
        </p:txBody>
      </p:sp>
      <p:sp>
        <p:nvSpPr>
          <p:cNvPr id="138396" name="Rectangle 156"/>
          <p:cNvSpPr>
            <a:spLocks noChangeArrowheads="1"/>
          </p:cNvSpPr>
          <p:nvPr/>
        </p:nvSpPr>
        <p:spPr bwMode="auto">
          <a:xfrm>
            <a:off x="911225" y="3779838"/>
            <a:ext cx="233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L</a:t>
            </a:r>
            <a:r>
              <a:rPr lang="en-US" sz="2000" baseline="-25000">
                <a:solidFill>
                  <a:srgbClr val="000000"/>
                </a:solidFill>
                <a:latin typeface="Helvetica" pitchFamily="34" charset="0"/>
              </a:rPr>
              <a:t>o</a:t>
            </a:r>
          </a:p>
        </p:txBody>
      </p:sp>
      <p:sp>
        <p:nvSpPr>
          <p:cNvPr id="138397" name="Rectangle 157"/>
          <p:cNvSpPr>
            <a:spLocks noChangeArrowheads="1"/>
          </p:cNvSpPr>
          <p:nvPr/>
        </p:nvSpPr>
        <p:spPr bwMode="auto">
          <a:xfrm>
            <a:off x="1851025" y="5943600"/>
            <a:ext cx="523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 </a:t>
            </a:r>
            <a:endParaRPr lang="en-US"/>
          </a:p>
        </p:txBody>
      </p:sp>
      <p:sp>
        <p:nvSpPr>
          <p:cNvPr id="138398" name="Rectangle 158"/>
          <p:cNvSpPr>
            <a:spLocks noChangeArrowheads="1"/>
          </p:cNvSpPr>
          <p:nvPr/>
        </p:nvSpPr>
        <p:spPr bwMode="auto">
          <a:xfrm>
            <a:off x="7721600" y="1465263"/>
            <a:ext cx="523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 </a:t>
            </a:r>
            <a:endParaRPr lang="en-US"/>
          </a:p>
        </p:txBody>
      </p:sp>
      <p:sp>
        <p:nvSpPr>
          <p:cNvPr id="138399" name="Rectangle 159"/>
          <p:cNvSpPr>
            <a:spLocks noChangeArrowheads="1"/>
          </p:cNvSpPr>
          <p:nvPr/>
        </p:nvSpPr>
        <p:spPr bwMode="auto">
          <a:xfrm>
            <a:off x="2151063" y="2220913"/>
            <a:ext cx="1887537" cy="2009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00" name="Rectangle 160"/>
          <p:cNvSpPr>
            <a:spLocks noChangeArrowheads="1"/>
          </p:cNvSpPr>
          <p:nvPr/>
        </p:nvSpPr>
        <p:spPr bwMode="auto">
          <a:xfrm>
            <a:off x="2151063" y="2220913"/>
            <a:ext cx="1887537" cy="2009775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01" name="Line 161"/>
          <p:cNvSpPr>
            <a:spLocks noChangeShapeType="1"/>
          </p:cNvSpPr>
          <p:nvPr/>
        </p:nvSpPr>
        <p:spPr bwMode="auto">
          <a:xfrm>
            <a:off x="2151063" y="2220913"/>
            <a:ext cx="18875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02" name="Freeform 162"/>
          <p:cNvSpPr>
            <a:spLocks/>
          </p:cNvSpPr>
          <p:nvPr/>
        </p:nvSpPr>
        <p:spPr bwMode="auto">
          <a:xfrm>
            <a:off x="2151063" y="2220913"/>
            <a:ext cx="1887537" cy="2009775"/>
          </a:xfrm>
          <a:custGeom>
            <a:avLst/>
            <a:gdLst/>
            <a:ahLst/>
            <a:cxnLst>
              <a:cxn ang="0">
                <a:pos x="0" y="88"/>
              </a:cxn>
              <a:cxn ang="0">
                <a:pos x="82" y="88"/>
              </a:cxn>
              <a:cxn ang="0">
                <a:pos x="82" y="0"/>
              </a:cxn>
            </a:cxnLst>
            <a:rect l="0" t="0" r="r" b="b"/>
            <a:pathLst>
              <a:path w="82" h="88">
                <a:moveTo>
                  <a:pt x="0" y="88"/>
                </a:moveTo>
                <a:lnTo>
                  <a:pt x="82" y="88"/>
                </a:lnTo>
                <a:lnTo>
                  <a:pt x="82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03" name="Line 163"/>
          <p:cNvSpPr>
            <a:spLocks noChangeShapeType="1"/>
          </p:cNvSpPr>
          <p:nvPr/>
        </p:nvSpPr>
        <p:spPr bwMode="auto">
          <a:xfrm flipV="1">
            <a:off x="2151063" y="2220913"/>
            <a:ext cx="1587" cy="20097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04" name="Line 164"/>
          <p:cNvSpPr>
            <a:spLocks noChangeShapeType="1"/>
          </p:cNvSpPr>
          <p:nvPr/>
        </p:nvSpPr>
        <p:spPr bwMode="auto">
          <a:xfrm>
            <a:off x="2151063" y="4230688"/>
            <a:ext cx="1887537" cy="31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05" name="Freeform 165"/>
          <p:cNvSpPr>
            <a:spLocks/>
          </p:cNvSpPr>
          <p:nvPr/>
        </p:nvSpPr>
        <p:spPr bwMode="auto">
          <a:xfrm>
            <a:off x="2151063" y="2220913"/>
            <a:ext cx="1887537" cy="2009775"/>
          </a:xfrm>
          <a:custGeom>
            <a:avLst/>
            <a:gdLst/>
            <a:ahLst/>
            <a:cxnLst>
              <a:cxn ang="0">
                <a:pos x="0" y="88"/>
              </a:cxn>
              <a:cxn ang="0">
                <a:pos x="0" y="0"/>
              </a:cxn>
              <a:cxn ang="0">
                <a:pos x="82" y="0"/>
              </a:cxn>
            </a:cxnLst>
            <a:rect l="0" t="0" r="r" b="b"/>
            <a:pathLst>
              <a:path w="82" h="88">
                <a:moveTo>
                  <a:pt x="0" y="88"/>
                </a:moveTo>
                <a:lnTo>
                  <a:pt x="0" y="0"/>
                </a:lnTo>
                <a:lnTo>
                  <a:pt x="82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06" name="Freeform 166"/>
          <p:cNvSpPr>
            <a:spLocks/>
          </p:cNvSpPr>
          <p:nvPr/>
        </p:nvSpPr>
        <p:spPr bwMode="auto">
          <a:xfrm>
            <a:off x="2151063" y="2220913"/>
            <a:ext cx="1887537" cy="2009775"/>
          </a:xfrm>
          <a:custGeom>
            <a:avLst/>
            <a:gdLst/>
            <a:ahLst/>
            <a:cxnLst>
              <a:cxn ang="0">
                <a:pos x="0" y="88"/>
              </a:cxn>
              <a:cxn ang="0">
                <a:pos x="82" y="88"/>
              </a:cxn>
              <a:cxn ang="0">
                <a:pos x="82" y="0"/>
              </a:cxn>
            </a:cxnLst>
            <a:rect l="0" t="0" r="r" b="b"/>
            <a:pathLst>
              <a:path w="82" h="88">
                <a:moveTo>
                  <a:pt x="0" y="88"/>
                </a:moveTo>
                <a:lnTo>
                  <a:pt x="82" y="88"/>
                </a:lnTo>
                <a:lnTo>
                  <a:pt x="82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07" name="Line 167"/>
          <p:cNvSpPr>
            <a:spLocks noChangeShapeType="1"/>
          </p:cNvSpPr>
          <p:nvPr/>
        </p:nvSpPr>
        <p:spPr bwMode="auto">
          <a:xfrm flipV="1">
            <a:off x="2151063" y="2220913"/>
            <a:ext cx="1587" cy="20097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08" name="Rectangle 168"/>
          <p:cNvSpPr>
            <a:spLocks noChangeArrowheads="1"/>
          </p:cNvSpPr>
          <p:nvPr/>
        </p:nvSpPr>
        <p:spPr bwMode="auto">
          <a:xfrm>
            <a:off x="3371850" y="2311400"/>
            <a:ext cx="317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 0.1</a:t>
            </a:r>
            <a:endParaRPr lang="en-US"/>
          </a:p>
        </p:txBody>
      </p:sp>
      <p:sp>
        <p:nvSpPr>
          <p:cNvPr id="138409" name="Line 169"/>
          <p:cNvSpPr>
            <a:spLocks noChangeShapeType="1"/>
          </p:cNvSpPr>
          <p:nvPr/>
        </p:nvSpPr>
        <p:spPr bwMode="auto">
          <a:xfrm>
            <a:off x="2335213" y="2449513"/>
            <a:ext cx="919162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10" name="Line 170"/>
          <p:cNvSpPr>
            <a:spLocks noChangeShapeType="1"/>
          </p:cNvSpPr>
          <p:nvPr/>
        </p:nvSpPr>
        <p:spPr bwMode="auto">
          <a:xfrm>
            <a:off x="2703513" y="2449513"/>
            <a:ext cx="1841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11" name="Line 171"/>
          <p:cNvSpPr>
            <a:spLocks noChangeShapeType="1"/>
          </p:cNvSpPr>
          <p:nvPr/>
        </p:nvSpPr>
        <p:spPr bwMode="auto">
          <a:xfrm>
            <a:off x="2795588" y="2357438"/>
            <a:ext cx="1587" cy="1825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12" name="Rectangle 172"/>
          <p:cNvSpPr>
            <a:spLocks noChangeArrowheads="1"/>
          </p:cNvSpPr>
          <p:nvPr/>
        </p:nvSpPr>
        <p:spPr bwMode="auto">
          <a:xfrm>
            <a:off x="3371850" y="2700338"/>
            <a:ext cx="2635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   1</a:t>
            </a:r>
            <a:endParaRPr lang="en-US"/>
          </a:p>
        </p:txBody>
      </p:sp>
      <p:sp>
        <p:nvSpPr>
          <p:cNvPr id="138413" name="Line 173"/>
          <p:cNvSpPr>
            <a:spLocks noChangeShapeType="1"/>
          </p:cNvSpPr>
          <p:nvPr/>
        </p:nvSpPr>
        <p:spPr bwMode="auto">
          <a:xfrm>
            <a:off x="2335213" y="2836863"/>
            <a:ext cx="919162" cy="3175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14" name="Line 174"/>
          <p:cNvSpPr>
            <a:spLocks noChangeShapeType="1"/>
          </p:cNvSpPr>
          <p:nvPr/>
        </p:nvSpPr>
        <p:spPr bwMode="auto">
          <a:xfrm>
            <a:off x="2703513" y="2836863"/>
            <a:ext cx="184150" cy="3175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15" name="Line 175"/>
          <p:cNvSpPr>
            <a:spLocks noChangeShapeType="1"/>
          </p:cNvSpPr>
          <p:nvPr/>
        </p:nvSpPr>
        <p:spPr bwMode="auto">
          <a:xfrm>
            <a:off x="2795588" y="2744788"/>
            <a:ext cx="1587" cy="184150"/>
          </a:xfrm>
          <a:prstGeom prst="line">
            <a:avLst/>
          </a:prstGeom>
          <a:noFill/>
          <a:ln w="0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16" name="Rectangle 176"/>
          <p:cNvSpPr>
            <a:spLocks noChangeArrowheads="1"/>
          </p:cNvSpPr>
          <p:nvPr/>
        </p:nvSpPr>
        <p:spPr bwMode="auto">
          <a:xfrm>
            <a:off x="3371850" y="3087688"/>
            <a:ext cx="317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  10</a:t>
            </a:r>
            <a:endParaRPr lang="en-US"/>
          </a:p>
        </p:txBody>
      </p:sp>
      <p:sp>
        <p:nvSpPr>
          <p:cNvPr id="138417" name="Line 177"/>
          <p:cNvSpPr>
            <a:spLocks noChangeShapeType="1"/>
          </p:cNvSpPr>
          <p:nvPr/>
        </p:nvSpPr>
        <p:spPr bwMode="auto">
          <a:xfrm>
            <a:off x="2335213" y="3225800"/>
            <a:ext cx="919162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18" name="Line 178"/>
          <p:cNvSpPr>
            <a:spLocks noChangeShapeType="1"/>
          </p:cNvSpPr>
          <p:nvPr/>
        </p:nvSpPr>
        <p:spPr bwMode="auto">
          <a:xfrm>
            <a:off x="2703513" y="3225800"/>
            <a:ext cx="184150" cy="1588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19" name="Line 179"/>
          <p:cNvSpPr>
            <a:spLocks noChangeShapeType="1"/>
          </p:cNvSpPr>
          <p:nvPr/>
        </p:nvSpPr>
        <p:spPr bwMode="auto">
          <a:xfrm>
            <a:off x="2795588" y="3133725"/>
            <a:ext cx="1587" cy="182563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20" name="Rectangle 180"/>
          <p:cNvSpPr>
            <a:spLocks noChangeArrowheads="1"/>
          </p:cNvSpPr>
          <p:nvPr/>
        </p:nvSpPr>
        <p:spPr bwMode="auto">
          <a:xfrm>
            <a:off x="3371850" y="3454400"/>
            <a:ext cx="3714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 100</a:t>
            </a:r>
            <a:endParaRPr lang="en-US"/>
          </a:p>
        </p:txBody>
      </p:sp>
      <p:sp>
        <p:nvSpPr>
          <p:cNvPr id="138421" name="Line 181"/>
          <p:cNvSpPr>
            <a:spLocks noChangeShapeType="1"/>
          </p:cNvSpPr>
          <p:nvPr/>
        </p:nvSpPr>
        <p:spPr bwMode="auto">
          <a:xfrm>
            <a:off x="2335213" y="3590925"/>
            <a:ext cx="919162" cy="1588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22" name="Line 182"/>
          <p:cNvSpPr>
            <a:spLocks noChangeShapeType="1"/>
          </p:cNvSpPr>
          <p:nvPr/>
        </p:nvSpPr>
        <p:spPr bwMode="auto">
          <a:xfrm>
            <a:off x="2703513" y="3590925"/>
            <a:ext cx="184150" cy="1588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23" name="Line 183"/>
          <p:cNvSpPr>
            <a:spLocks noChangeShapeType="1"/>
          </p:cNvSpPr>
          <p:nvPr/>
        </p:nvSpPr>
        <p:spPr bwMode="auto">
          <a:xfrm>
            <a:off x="2795588" y="3500438"/>
            <a:ext cx="1587" cy="182562"/>
          </a:xfrm>
          <a:prstGeom prst="line">
            <a:avLst/>
          </a:prstGeom>
          <a:noFill/>
          <a:ln w="0">
            <a:solidFill>
              <a:srgbClr val="00BF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24" name="Rectangle 184"/>
          <p:cNvSpPr>
            <a:spLocks noChangeArrowheads="1"/>
          </p:cNvSpPr>
          <p:nvPr/>
        </p:nvSpPr>
        <p:spPr bwMode="auto">
          <a:xfrm>
            <a:off x="3371850" y="3841750"/>
            <a:ext cx="4254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Helvetica" pitchFamily="34" charset="0"/>
              </a:rPr>
              <a:t>1000</a:t>
            </a:r>
            <a:endParaRPr lang="en-US"/>
          </a:p>
        </p:txBody>
      </p:sp>
      <p:sp>
        <p:nvSpPr>
          <p:cNvPr id="138425" name="Line 185"/>
          <p:cNvSpPr>
            <a:spLocks noChangeShapeType="1"/>
          </p:cNvSpPr>
          <p:nvPr/>
        </p:nvSpPr>
        <p:spPr bwMode="auto">
          <a:xfrm>
            <a:off x="2335213" y="3979863"/>
            <a:ext cx="919162" cy="3175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26" name="Line 186"/>
          <p:cNvSpPr>
            <a:spLocks noChangeShapeType="1"/>
          </p:cNvSpPr>
          <p:nvPr/>
        </p:nvSpPr>
        <p:spPr bwMode="auto">
          <a:xfrm>
            <a:off x="2703513" y="3979863"/>
            <a:ext cx="184150" cy="3175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27" name="Line 187"/>
          <p:cNvSpPr>
            <a:spLocks noChangeShapeType="1"/>
          </p:cNvSpPr>
          <p:nvPr/>
        </p:nvSpPr>
        <p:spPr bwMode="auto">
          <a:xfrm>
            <a:off x="2795588" y="3887788"/>
            <a:ext cx="1587" cy="182562"/>
          </a:xfrm>
          <a:prstGeom prst="line">
            <a:avLst/>
          </a:prstGeom>
          <a:noFill/>
          <a:ln w="0">
            <a:solidFill>
              <a:srgbClr val="BF00B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28" name="Line 188"/>
          <p:cNvSpPr>
            <a:spLocks noChangeShapeType="1"/>
          </p:cNvSpPr>
          <p:nvPr/>
        </p:nvSpPr>
        <p:spPr bwMode="auto">
          <a:xfrm>
            <a:off x="2220913" y="2287588"/>
            <a:ext cx="1839912" cy="3175"/>
          </a:xfrm>
          <a:prstGeom prst="line">
            <a:avLst/>
          </a:prstGeom>
          <a:noFill/>
          <a:ln w="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29" name="Line 189"/>
          <p:cNvSpPr>
            <a:spLocks noChangeShapeType="1"/>
          </p:cNvSpPr>
          <p:nvPr/>
        </p:nvSpPr>
        <p:spPr bwMode="auto">
          <a:xfrm flipV="1">
            <a:off x="2220913" y="2220913"/>
            <a:ext cx="1587" cy="66675"/>
          </a:xfrm>
          <a:prstGeom prst="line">
            <a:avLst/>
          </a:prstGeom>
          <a:noFill/>
          <a:ln w="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8430" name="Rectangle 190"/>
          <p:cNvSpPr>
            <a:spLocks noChangeArrowheads="1"/>
          </p:cNvSpPr>
          <p:nvPr/>
        </p:nvSpPr>
        <p:spPr bwMode="auto">
          <a:xfrm>
            <a:off x="2381250" y="1763713"/>
            <a:ext cx="11604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Helvetica" pitchFamily="34" charset="0"/>
              </a:rPr>
              <a:t>Retrial </a:t>
            </a: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rate</a:t>
            </a:r>
            <a:endParaRPr lang="en-US"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9714</TotalTime>
  <Words>2048</Words>
  <Application>Microsoft PowerPoint</Application>
  <PresentationFormat>On-screen Show (4:3)</PresentationFormat>
  <Paragraphs>561</Paragraphs>
  <Slides>60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8" baseType="lpstr">
      <vt:lpstr>Arial</vt:lpstr>
      <vt:lpstr>Calibri</vt:lpstr>
      <vt:lpstr>Helvetica</vt:lpstr>
      <vt:lpstr>Wingdings</vt:lpstr>
      <vt:lpstr>Arial Rounded MT Bold</vt:lpstr>
      <vt:lpstr>Times New Roman</vt:lpstr>
      <vt:lpstr>Symbol</vt:lpstr>
      <vt:lpstr>Default Design</vt:lpstr>
      <vt:lpstr>Low-Variance Retrial Times in a Multiserver Queueing Model </vt:lpstr>
      <vt:lpstr>Slide 2</vt:lpstr>
      <vt:lpstr>Multiserver Retrial Queues</vt:lpstr>
      <vt:lpstr>Slide 4</vt:lpstr>
      <vt:lpstr>Single-Server Systems:  Distribution matters!</vt:lpstr>
      <vt:lpstr>Our Main Question</vt:lpstr>
      <vt:lpstr>M/M/c/0 + G-retrials</vt:lpstr>
      <vt:lpstr>Square-Root Staffing</vt:lpstr>
      <vt:lpstr>Lo as system grows</vt:lpstr>
      <vt:lpstr>Wo as system grows</vt:lpstr>
      <vt:lpstr>Pr(new arrival delayed)</vt:lpstr>
      <vt:lpstr>What We Expected to See</vt:lpstr>
      <vt:lpstr>% Diff: Average Number in Orbit</vt:lpstr>
      <vt:lpstr>% Diff: Average Number in Orbit</vt:lpstr>
      <vt:lpstr>% Diff: Average Number in Orbit</vt:lpstr>
      <vt:lpstr>% Diff: Average Number in Orbit</vt:lpstr>
      <vt:lpstr>% Diff: Pr(new arrival delayed)</vt:lpstr>
      <vt:lpstr>% Diff: Pr(new arrival delayed)</vt:lpstr>
      <vt:lpstr>% Diff: Pr(new arrival delayed)</vt:lpstr>
      <vt:lpstr>% Diff: Pr(new arrival delayed)</vt:lpstr>
      <vt:lpstr>WHY?</vt:lpstr>
      <vt:lpstr>Exponential Retrials</vt:lpstr>
      <vt:lpstr>Personal Retrial Times (PRT)</vt:lpstr>
      <vt:lpstr>Shared Sequence of Retrial Times (SSRT)</vt:lpstr>
      <vt:lpstr>Deterministic Retrials</vt:lpstr>
      <vt:lpstr>% Diff in Lo: PRT vs M</vt:lpstr>
      <vt:lpstr>% Diff in Lo: SSRT vs M</vt:lpstr>
      <vt:lpstr>Why?  Because:</vt:lpstr>
      <vt:lpstr>% Diff in Lo</vt:lpstr>
      <vt:lpstr>% Diff in Pr(delay)</vt:lpstr>
      <vt:lpstr>Markovian Approach</vt:lpstr>
      <vt:lpstr>Extended Probabilities</vt:lpstr>
      <vt:lpstr>Cox-Marie distribution </vt:lpstr>
      <vt:lpstr>Cox-Marie distribution</vt:lpstr>
      <vt:lpstr>NP distribution, SCV &gt; 1/2</vt:lpstr>
      <vt:lpstr>NP distribution, SCV = 1/2</vt:lpstr>
      <vt:lpstr>NP distribution, SCV &lt; 1/2</vt:lpstr>
      <vt:lpstr>NP Distribution</vt:lpstr>
      <vt:lpstr>H2* distribution</vt:lpstr>
      <vt:lpstr>H2* distribution</vt:lpstr>
      <vt:lpstr>H2* distribution, SCV &lt; 1</vt:lpstr>
      <vt:lpstr>H2* distribution</vt:lpstr>
      <vt:lpstr>Recall our simulations: Lo</vt:lpstr>
      <vt:lpstr>NP: % Diff in Lo</vt:lpstr>
      <vt:lpstr>H2*: % Diff in Lo</vt:lpstr>
      <vt:lpstr>Recall: % Diff in Pr(delay)</vt:lpstr>
      <vt:lpstr>NP: % Diff in Pr(delay)</vt:lpstr>
      <vt:lpstr>H2*: % Diff in Pr(delay)</vt:lpstr>
      <vt:lpstr>Conclusions</vt:lpstr>
      <vt:lpstr>Queue-and-eh?</vt:lpstr>
      <vt:lpstr>Appendix</vt:lpstr>
      <vt:lpstr>General-Retrials literature</vt:lpstr>
      <vt:lpstr>Pr(retry fails) as system grows</vt:lpstr>
      <vt:lpstr>P(retry fail)/P(new fail)</vt:lpstr>
      <vt:lpstr>% Diff: Average Number in Orbit</vt:lpstr>
      <vt:lpstr>Cox-Marie</vt:lpstr>
      <vt:lpstr>NP distribution</vt:lpstr>
      <vt:lpstr>H2* distribution</vt:lpstr>
      <vt:lpstr>Very Low Retrial Rates,  D-retrials</vt:lpstr>
      <vt:lpstr>Very Low Retrial Rates,  D-retrials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Low-Variance Retrial Times in a Multiserver Queueing Model</dc:title>
  <dc:creator>Dave Lubke</dc:creator>
  <cp:lastModifiedBy>Andrew M Ross</cp:lastModifiedBy>
  <cp:revision>47</cp:revision>
  <dcterms:created xsi:type="dcterms:W3CDTF">2009-03-15T20:04:18Z</dcterms:created>
  <dcterms:modified xsi:type="dcterms:W3CDTF">2009-08-28T02:57:47Z</dcterms:modified>
</cp:coreProperties>
</file>